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8" r:id="rId2"/>
    <p:sldMasterId id="2147483780" r:id="rId3"/>
    <p:sldMasterId id="2147483798" r:id="rId4"/>
    <p:sldMasterId id="2147483810" r:id="rId5"/>
  </p:sldMasterIdLst>
  <p:notesMasterIdLst>
    <p:notesMasterId r:id="rId26"/>
  </p:notesMasterIdLst>
  <p:sldIdLst>
    <p:sldId id="256" r:id="rId6"/>
    <p:sldId id="258" r:id="rId7"/>
    <p:sldId id="334" r:id="rId8"/>
    <p:sldId id="333" r:id="rId9"/>
    <p:sldId id="335" r:id="rId10"/>
    <p:sldId id="260" r:id="rId11"/>
    <p:sldId id="336" r:id="rId12"/>
    <p:sldId id="338" r:id="rId13"/>
    <p:sldId id="339" r:id="rId14"/>
    <p:sldId id="340" r:id="rId15"/>
    <p:sldId id="341" r:id="rId16"/>
    <p:sldId id="342" r:id="rId17"/>
    <p:sldId id="261" r:id="rId18"/>
    <p:sldId id="262" r:id="rId19"/>
    <p:sldId id="264" r:id="rId20"/>
    <p:sldId id="265" r:id="rId21"/>
    <p:sldId id="343" r:id="rId22"/>
    <p:sldId id="344" r:id="rId23"/>
    <p:sldId id="345" r:id="rId24"/>
    <p:sldId id="346" r:id="rId2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67" autoAdjust="0"/>
  </p:normalViewPr>
  <p:slideViewPr>
    <p:cSldViewPr>
      <p:cViewPr varScale="1">
        <p:scale>
          <a:sx n="84" d="100"/>
          <a:sy n="84" d="100"/>
        </p:scale>
        <p:origin x="-1152" y="-90"/>
      </p:cViewPr>
      <p:guideLst>
        <p:guide orient="horz" pos="2160"/>
        <p:guide pos="2880"/>
      </p:guideLst>
    </p:cSldViewPr>
  </p:slideViewPr>
  <p:outlineViewPr>
    <p:cViewPr>
      <p:scale>
        <a:sx n="33" d="100"/>
        <a:sy n="33" d="100"/>
      </p:scale>
      <p:origin x="96"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81B95-F16F-4536-9CF9-C869D36D994C}" type="datetimeFigureOut">
              <a:rPr lang="zh-CN" altLang="en-US" smtClean="0"/>
              <a:pPr/>
              <a:t>2018/1/11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E84CC8-3B98-4A8A-80E0-86524AC633AB}" type="slidenum">
              <a:rPr lang="zh-CN" altLang="en-US" smtClean="0"/>
              <a:pPr/>
              <a:t>‹#›</a:t>
            </a:fld>
            <a:endParaRPr lang="zh-CN" altLang="en-US"/>
          </a:p>
        </p:txBody>
      </p:sp>
    </p:spTree>
    <p:extLst>
      <p:ext uri="{BB962C8B-B14F-4D97-AF65-F5344CB8AC3E}">
        <p14:creationId xmlns:p14="http://schemas.microsoft.com/office/powerpoint/2010/main" val="2558565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a:xfrm>
            <a:off x="905991" y="685912"/>
            <a:ext cx="5044381" cy="3429557"/>
          </a:xfrm>
        </p:spPr>
      </p:sp>
      <p:sp>
        <p:nvSpPr>
          <p:cNvPr id="1024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charset="-122"/>
            </a:endParaRPr>
          </a:p>
        </p:txBody>
      </p:sp>
      <p:sp>
        <p:nvSpPr>
          <p:cNvPr id="1024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ea typeface="宋体" charset="-122"/>
              </a:defRPr>
            </a:lvl1pPr>
            <a:lvl2pPr marL="742950" indent="-285750">
              <a:defRPr sz="1200">
                <a:solidFill>
                  <a:schemeClr val="tx1"/>
                </a:solidFill>
                <a:latin typeface="Calibri" pitchFamily="34" charset="0"/>
                <a:ea typeface="宋体" charset="-122"/>
              </a:defRPr>
            </a:lvl2pPr>
            <a:lvl3pPr marL="1143000" indent="-228600">
              <a:defRPr sz="1200">
                <a:solidFill>
                  <a:schemeClr val="tx1"/>
                </a:solidFill>
                <a:latin typeface="Calibri" pitchFamily="34" charset="0"/>
                <a:ea typeface="宋体" charset="-122"/>
              </a:defRPr>
            </a:lvl3pPr>
            <a:lvl4pPr marL="1600200" indent="-228600">
              <a:defRPr sz="1200">
                <a:solidFill>
                  <a:schemeClr val="tx1"/>
                </a:solidFill>
                <a:latin typeface="Calibri" pitchFamily="34" charset="0"/>
                <a:ea typeface="宋体" charset="-122"/>
              </a:defRPr>
            </a:lvl4pPr>
            <a:lvl5pPr marL="2057400" indent="-228600">
              <a:defRPr sz="1200">
                <a:solidFill>
                  <a:schemeClr val="tx1"/>
                </a:solidFill>
                <a:latin typeface="Calibri" pitchFamily="34" charset="0"/>
                <a:ea typeface="宋体" charset="-122"/>
              </a:defRPr>
            </a:lvl5pPr>
            <a:lvl6pPr marL="2514600" indent="-228600" eaLnBrk="0" fontAlgn="base" hangingPunct="0">
              <a:spcBef>
                <a:spcPct val="30000"/>
              </a:spcBef>
              <a:spcAft>
                <a:spcPct val="0"/>
              </a:spcAft>
              <a:defRPr sz="1200">
                <a:solidFill>
                  <a:schemeClr val="tx1"/>
                </a:solidFill>
                <a:latin typeface="Calibri" pitchFamily="34" charset="0"/>
                <a:ea typeface="宋体" charset="-122"/>
              </a:defRPr>
            </a:lvl6pPr>
            <a:lvl7pPr marL="2971800" indent="-228600" eaLnBrk="0" fontAlgn="base" hangingPunct="0">
              <a:spcBef>
                <a:spcPct val="30000"/>
              </a:spcBef>
              <a:spcAft>
                <a:spcPct val="0"/>
              </a:spcAft>
              <a:defRPr sz="1200">
                <a:solidFill>
                  <a:schemeClr val="tx1"/>
                </a:solidFill>
                <a:latin typeface="Calibri" pitchFamily="34" charset="0"/>
                <a:ea typeface="宋体" charset="-122"/>
              </a:defRPr>
            </a:lvl7pPr>
            <a:lvl8pPr marL="3429000" indent="-228600" eaLnBrk="0" fontAlgn="base" hangingPunct="0">
              <a:spcBef>
                <a:spcPct val="30000"/>
              </a:spcBef>
              <a:spcAft>
                <a:spcPct val="0"/>
              </a:spcAft>
              <a:defRPr sz="1200">
                <a:solidFill>
                  <a:schemeClr val="tx1"/>
                </a:solidFill>
                <a:latin typeface="Calibri" pitchFamily="34" charset="0"/>
                <a:ea typeface="宋体" charset="-122"/>
              </a:defRPr>
            </a:lvl8pPr>
            <a:lvl9pPr marL="3886200" indent="-228600" eaLnBrk="0" fontAlgn="base" hangingPunct="0">
              <a:spcBef>
                <a:spcPct val="30000"/>
              </a:spcBef>
              <a:spcAft>
                <a:spcPct val="0"/>
              </a:spcAft>
              <a:defRPr sz="1200">
                <a:solidFill>
                  <a:schemeClr val="tx1"/>
                </a:solidFill>
                <a:latin typeface="Calibri" pitchFamily="34" charset="0"/>
                <a:ea typeface="宋体" charset="-122"/>
              </a:defRPr>
            </a:lvl9pPr>
          </a:lstStyle>
          <a:p>
            <a:pPr>
              <a:buFontTx/>
              <a:buNone/>
            </a:pPr>
            <a:fld id="{EF419DDD-5BEF-43E4-837F-4D26C856EBAE}" type="slidenum">
              <a:rPr lang="zh-CN" altLang="en-US">
                <a:solidFill>
                  <a:prstClr val="black"/>
                </a:solidFill>
              </a:rPr>
              <a:pPr>
                <a:buFontTx/>
                <a:buNone/>
              </a:pPr>
              <a:t>19</a:t>
            </a:fld>
            <a:endParaRPr lang="en-US" altLang="zh-CN">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Ref idx="1001">
        <a:schemeClr val="bg1"/>
      </p:bgRef>
    </p:bg>
    <p:spTree>
      <p:nvGrpSpPr>
        <p:cNvPr id="1" name=""/>
        <p:cNvGrpSpPr/>
        <p:nvPr/>
      </p:nvGrpSpPr>
      <p:grpSpPr>
        <a:xfrm>
          <a:off x="0" y="0"/>
          <a:ext cx="0" cy="0"/>
          <a:chOff x="0" y="0"/>
          <a:chExt cx="0" cy="0"/>
        </a:xfrm>
      </p:grpSpPr>
      <p:sp>
        <p:nvSpPr>
          <p:cNvPr id="8" name="标题 7"/>
          <p:cNvSpPr>
            <a:spLocks noGrp="1"/>
          </p:cNvSpPr>
          <p:nvPr>
            <p:ph type="ctrTitle"/>
          </p:nvPr>
        </p:nvSpPr>
        <p:spPr>
          <a:xfrm>
            <a:off x="2286000" y="3124200"/>
            <a:ext cx="6172200" cy="1894362"/>
          </a:xfrm>
        </p:spPr>
        <p:txBody>
          <a:bodyPr/>
          <a:lstStyle>
            <a:lvl1pPr>
              <a:defRPr b="1"/>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bwMode="auto">
          <a:xfrm rot="5400000">
            <a:off x="7764621" y="1174097"/>
            <a:ext cx="2286000" cy="381000"/>
          </a:xfrm>
        </p:spPr>
        <p:txBody>
          <a:bodyPr/>
          <a:lstStyle/>
          <a:p>
            <a:fld id="{530820CF-B880-4189-942D-D702A7CBA730}" type="datetimeFigureOut">
              <a:rPr lang="zh-CN" altLang="en-US" smtClean="0"/>
              <a:pPr/>
              <a:t>2018/1/11</a:t>
            </a:fld>
            <a:endParaRPr lang="zh-CN" altLang="en-US"/>
          </a:p>
        </p:txBody>
      </p:sp>
      <p:sp>
        <p:nvSpPr>
          <p:cNvPr id="17" name="页脚占位符 16"/>
          <p:cNvSpPr>
            <a:spLocks noGrp="1"/>
          </p:cNvSpPr>
          <p:nvPr>
            <p:ph type="ftr" sz="quarter" idx="11"/>
          </p:nvPr>
        </p:nvSpPr>
        <p:spPr bwMode="auto">
          <a:xfrm rot="5400000">
            <a:off x="7077269" y="4181669"/>
            <a:ext cx="3657600" cy="384048"/>
          </a:xfrm>
        </p:spPr>
        <p:txBody>
          <a:bodyPr/>
          <a:lstStyle/>
          <a:p>
            <a:endParaRPr lang="zh-CN" alt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接连接符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接连接符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接连接符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接连接符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接连接符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接连接符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椭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椭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椭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椭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椭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灯片编号占位符 28"/>
          <p:cNvSpPr>
            <a:spLocks noGrp="1"/>
          </p:cNvSpPr>
          <p:nvPr>
            <p:ph type="sldNum" sz="quarter" idx="12"/>
          </p:nvPr>
        </p:nvSpPr>
        <p:spPr bwMode="auto">
          <a:xfrm>
            <a:off x="1325544" y="4928702"/>
            <a:ext cx="609600" cy="517524"/>
          </a:xfrm>
        </p:spPr>
        <p:txBody>
          <a:bodyPr/>
          <a:lstStyle/>
          <a:p>
            <a:fld id="{0C913308-F349-4B6D-A68A-DD1791B4A57B}"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1676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81788166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49584629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127253736"/>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69572355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44290675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66340811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77510349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23656181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8" name="内容占位符 7"/>
          <p:cNvSpPr>
            <a:spLocks noGrp="1"/>
          </p:cNvSpPr>
          <p:nvPr>
            <p:ph sz="quarter" idx="1"/>
          </p:nvPr>
        </p:nvSpPr>
        <p:spPr>
          <a:xfrm>
            <a:off x="457200" y="1600200"/>
            <a:ext cx="7467600" cy="4873752"/>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4"/>
          </p:nvPr>
        </p:nvSpPr>
        <p:spPr/>
        <p:txBody>
          <a:bodyPr rtlCol="0"/>
          <a:lstStyle/>
          <a:p>
            <a:fld id="{530820CF-B880-4189-942D-D702A7CBA730}" type="datetimeFigureOut">
              <a:rPr lang="zh-CN" altLang="en-US" smtClean="0"/>
              <a:pPr/>
              <a:t>2018/1/11</a:t>
            </a:fld>
            <a:endParaRPr lang="zh-CN" altLang="en-US"/>
          </a:p>
        </p:txBody>
      </p:sp>
      <p:sp>
        <p:nvSpPr>
          <p:cNvPr id="9" name="灯片编号占位符 8"/>
          <p:cNvSpPr>
            <a:spLocks noGrp="1"/>
          </p:cNvSpPr>
          <p:nvPr>
            <p:ph type="sldNum" sz="quarter" idx="15"/>
          </p:nvPr>
        </p:nvSpPr>
        <p:spPr/>
        <p:txBody>
          <a:bodyPr rtlCol="0"/>
          <a:lstStyle/>
          <a:p>
            <a:fld id="{0C913308-F349-4B6D-A68A-DD1791B4A57B}" type="slidenum">
              <a:rPr lang="zh-CN" altLang="en-US" smtClean="0"/>
              <a:pPr/>
              <a:t>‹#›</a:t>
            </a:fld>
            <a:endParaRPr lang="zh-CN" altLang="en-US"/>
          </a:p>
        </p:txBody>
      </p:sp>
      <p:sp>
        <p:nvSpPr>
          <p:cNvPr id="10" name="页脚占位符 9"/>
          <p:cNvSpPr>
            <a:spLocks noGrp="1"/>
          </p:cNvSpPr>
          <p:nvPr>
            <p:ph type="ftr" sz="quarter" idx="16"/>
          </p:nvPr>
        </p:nvSpPr>
        <p:spPr/>
        <p:txBody>
          <a:bodyPr rtlCol="0"/>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62315013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76915454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4071009009"/>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733709"/>
            <a:ext cx="6108101" cy="1373070"/>
          </a:xfrm>
        </p:spPr>
        <p:txBody>
          <a:bodyPr anchor="b">
            <a:noAutofit/>
          </a:bodyPr>
          <a:lstStyle>
            <a:lvl1pPr algn="r">
              <a:defRPr sz="54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white">
                  <a:tint val="75000"/>
                </a:prstClr>
              </a:solidFill>
            </a:endParaRPr>
          </a:p>
        </p:txBody>
      </p:sp>
      <p:sp>
        <p:nvSpPr>
          <p:cNvPr id="6" name="Slide Number Placeholder 5"/>
          <p:cNvSpPr>
            <a:spLocks noGrp="1"/>
          </p:cNvSpPr>
          <p:nvPr>
            <p:ph type="sldNum" sz="quarter" idx="12"/>
          </p:nvPr>
        </p:nvSpPr>
        <p:spPr>
          <a:xfrm>
            <a:off x="6941510" y="2750337"/>
            <a:ext cx="878916" cy="1356442"/>
          </a:xfrm>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628337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7" name="Rectangle 16"/>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6667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7828359"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68" y="4087901"/>
            <a:ext cx="1202248" cy="144270"/>
          </a:xfrm>
          <a:prstGeom prst="rect">
            <a:avLst/>
          </a:prstGeom>
        </p:spPr>
      </p:pic>
      <p:sp>
        <p:nvSpPr>
          <p:cNvPr id="9" name="Rectangle 8"/>
          <p:cNvSpPr/>
          <p:nvPr/>
        </p:nvSpPr>
        <p:spPr>
          <a:xfrm>
            <a:off x="-2" y="2726267"/>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726267"/>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869895"/>
            <a:ext cx="7210395" cy="1090788"/>
          </a:xfrm>
        </p:spPr>
        <p:txBody>
          <a:bodyPr anchor="ctr">
            <a:normAutofit/>
          </a:bodyPr>
          <a:lstStyle>
            <a:lvl1pPr algn="r">
              <a:defRPr sz="36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510242" y="4232172"/>
            <a:ext cx="7210395"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white">
                  <a:tint val="75000"/>
                </a:prstClr>
              </a:solidFill>
            </a:endParaRPr>
          </a:p>
        </p:txBody>
      </p:sp>
      <p:sp>
        <p:nvSpPr>
          <p:cNvPr id="6" name="Slide Number Placeholder 5"/>
          <p:cNvSpPr>
            <a:spLocks noGrp="1"/>
          </p:cNvSpPr>
          <p:nvPr>
            <p:ph type="sldNum" sz="quarter" idx="12"/>
          </p:nvPr>
        </p:nvSpPr>
        <p:spPr>
          <a:xfrm>
            <a:off x="8047092" y="2869896"/>
            <a:ext cx="865613" cy="1090789"/>
          </a:xfrm>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371610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510240" y="2336873"/>
            <a:ext cx="3523769" cy="3599316"/>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195592" y="2336873"/>
            <a:ext cx="3525044" cy="3599316"/>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19552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2" name="Rectangle 11"/>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753230"/>
            <a:ext cx="7210397" cy="108093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79763" y="2336874"/>
            <a:ext cx="3354245"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510242" y="3030009"/>
            <a:ext cx="3523766" cy="290617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365116" y="2336873"/>
            <a:ext cx="3355521"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195593" y="3030009"/>
            <a:ext cx="3525044" cy="290617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112388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8" name="Rectangle 7"/>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544224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white">
                  <a:tint val="75000"/>
                </a:prstClr>
              </a:solidFill>
            </a:endParaRPr>
          </a:p>
        </p:txBody>
      </p:sp>
    </p:spTree>
    <p:extLst>
      <p:ext uri="{BB962C8B-B14F-4D97-AF65-F5344CB8AC3E}">
        <p14:creationId xmlns:p14="http://schemas.microsoft.com/office/powerpoint/2010/main" val="29474772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Ref idx="1001">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2286000" y="2895600"/>
            <a:ext cx="6172200" cy="2053590"/>
          </a:xfrm>
        </p:spPr>
        <p:txBody>
          <a:bodyPr/>
          <a:lstStyle>
            <a:lvl1pPr algn="l">
              <a:buNone/>
              <a:defRPr sz="3000" b="1" cap="small"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bwMode="auto">
          <a:xfrm rot="5400000">
            <a:off x="7763256" y="1170432"/>
            <a:ext cx="2286000" cy="381000"/>
          </a:xfrm>
        </p:spPr>
        <p:txBody>
          <a:body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11"/>
          </p:nvPr>
        </p:nvSpPr>
        <p:spPr bwMode="auto">
          <a:xfrm rot="5400000">
            <a:off x="7077456" y="4178808"/>
            <a:ext cx="3657600" cy="384048"/>
          </a:xfrm>
        </p:spPr>
        <p:txBody>
          <a:bodyPr/>
          <a:lstStyle/>
          <a:p>
            <a:endParaRPr lang="zh-CN" alt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接连接符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接连接符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接连接符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接连接符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接连接符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椭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椭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椭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椭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椭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接连接符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灯片编号占位符 5"/>
          <p:cNvSpPr>
            <a:spLocks noGrp="1"/>
          </p:cNvSpPr>
          <p:nvPr>
            <p:ph type="sldNum" sz="quarter" idx="12"/>
          </p:nvPr>
        </p:nvSpPr>
        <p:spPr bwMode="auto">
          <a:xfrm>
            <a:off x="1340616" y="4928702"/>
            <a:ext cx="609600" cy="517524"/>
          </a:xfrm>
        </p:spPr>
        <p:txBody>
          <a:bodyPr/>
          <a:lstStyle/>
          <a:p>
            <a:fld id="{0C913308-F349-4B6D-A68A-DD1791B4A57B}"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753227"/>
            <a:ext cx="7210394" cy="1080940"/>
          </a:xfrm>
        </p:spPr>
        <p:txBody>
          <a:bodyPr anchor="ctr">
            <a:normAutofit/>
          </a:bodyPr>
          <a:lstStyle>
            <a:lvl1pPr>
              <a:defRPr sz="36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514385" y="2336874"/>
            <a:ext cx="4206252" cy="3599313"/>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510241" y="2336873"/>
            <a:ext cx="2842559"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3007687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0" name="Rectangle 9"/>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753228"/>
            <a:ext cx="7210393" cy="1080938"/>
          </a:xfrm>
        </p:spPr>
        <p:txBody>
          <a:bodyPr anchor="ctr">
            <a:normAutofit/>
          </a:bodyPr>
          <a:lstStyle>
            <a:lvl1pPr>
              <a:defRPr sz="36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651250" y="2336874"/>
            <a:ext cx="406938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510242" y="2336874"/>
            <a:ext cx="2907192"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767689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0" name="Rectangle 9"/>
          <p:cNvSpPr/>
          <p:nvPr/>
        </p:nvSpPr>
        <p:spPr>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4711617"/>
            <a:ext cx="7210394" cy="453051"/>
          </a:xfrm>
        </p:spPr>
        <p:txBody>
          <a:bodyPr anchor="b">
            <a:normAutofit/>
          </a:bodyPr>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0242" y="609598"/>
            <a:ext cx="721039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510239" y="5169584"/>
            <a:ext cx="7210397"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white">
                  <a:tint val="75000"/>
                </a:prstClr>
              </a:solidFill>
            </a:endParaRPr>
          </a:p>
        </p:txBody>
      </p:sp>
      <p:sp>
        <p:nvSpPr>
          <p:cNvPr id="7" name="Slide Number Placeholder 6"/>
          <p:cNvSpPr>
            <a:spLocks noGrp="1"/>
          </p:cNvSpPr>
          <p:nvPr>
            <p:ph type="sldNum" sz="quarter" idx="12"/>
          </p:nvPr>
        </p:nvSpPr>
        <p:spPr>
          <a:xfrm>
            <a:off x="8047092" y="4711310"/>
            <a:ext cx="865613" cy="1090789"/>
          </a:xfrm>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879326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0" name="Rectangle 9"/>
          <p:cNvSpPr/>
          <p:nvPr/>
        </p:nvSpPr>
        <p:spPr>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609597"/>
            <a:ext cx="7210394" cy="3592750"/>
          </a:xfrm>
        </p:spPr>
        <p:txBody>
          <a:bodyPr anchor="ctr"/>
          <a:lstStyle>
            <a:lvl1pPr>
              <a:defRPr sz="32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510242" y="4711616"/>
            <a:ext cx="7210394"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white">
                  <a:tint val="75000"/>
                </a:prstClr>
              </a:solidFill>
            </a:endParaRPr>
          </a:p>
        </p:txBody>
      </p:sp>
      <p:sp>
        <p:nvSpPr>
          <p:cNvPr id="7" name="Slide Number Placeholder 6"/>
          <p:cNvSpPr>
            <a:spLocks noGrp="1"/>
          </p:cNvSpPr>
          <p:nvPr>
            <p:ph type="sldNum" sz="quarter" idx="12"/>
          </p:nvPr>
        </p:nvSpPr>
        <p:spPr>
          <a:xfrm>
            <a:off x="8047092" y="4711616"/>
            <a:ext cx="865613" cy="1090789"/>
          </a:xfrm>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894457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4" name="Rectangle 13"/>
          <p:cNvSpPr/>
          <p:nvPr/>
        </p:nvSpPr>
        <p:spPr>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2" y="609599"/>
            <a:ext cx="6539158" cy="3036061"/>
          </a:xfrm>
        </p:spPr>
        <p:txBody>
          <a:bodyPr anchor="ctr"/>
          <a:lstStyle>
            <a:lvl1pPr>
              <a:defRPr sz="3200"/>
            </a:lvl1pPr>
          </a:lstStyle>
          <a:p>
            <a:r>
              <a:rPr lang="zh-CN" altLang="en-US" smtClean="0"/>
              <a:t>单击此处编辑母版标题样式</a:t>
            </a:r>
            <a:endParaRPr lang="en-US" dirty="0"/>
          </a:p>
        </p:txBody>
      </p:sp>
      <p:sp>
        <p:nvSpPr>
          <p:cNvPr id="12" name="Text Placeholder 3"/>
          <p:cNvSpPr>
            <a:spLocks noGrp="1"/>
          </p:cNvSpPr>
          <p:nvPr>
            <p:ph type="body" sz="half" idx="13"/>
          </p:nvPr>
        </p:nvSpPr>
        <p:spPr>
          <a:xfrm>
            <a:off x="1051717" y="3653379"/>
            <a:ext cx="611743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4" name="Text Placeholder 3"/>
          <p:cNvSpPr>
            <a:spLocks noGrp="1"/>
          </p:cNvSpPr>
          <p:nvPr>
            <p:ph type="body" sz="half" idx="2"/>
          </p:nvPr>
        </p:nvSpPr>
        <p:spPr>
          <a:xfrm>
            <a:off x="510242" y="4711616"/>
            <a:ext cx="7210394"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white">
                  <a:tint val="75000"/>
                </a:prstClr>
              </a:solidFill>
            </a:endParaRPr>
          </a:p>
        </p:txBody>
      </p:sp>
      <p:sp>
        <p:nvSpPr>
          <p:cNvPr id="7" name="Slide Number Placeholder 6"/>
          <p:cNvSpPr>
            <a:spLocks noGrp="1"/>
          </p:cNvSpPr>
          <p:nvPr>
            <p:ph type="sldNum" sz="quarter" idx="12"/>
          </p:nvPr>
        </p:nvSpPr>
        <p:spPr>
          <a:xfrm>
            <a:off x="8047092" y="4709926"/>
            <a:ext cx="865613" cy="1090789"/>
          </a:xfrm>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
        <p:nvSpPr>
          <p:cNvPr id="16" name="TextBox 15"/>
          <p:cNvSpPr txBox="1"/>
          <p:nvPr/>
        </p:nvSpPr>
        <p:spPr>
          <a:xfrm>
            <a:off x="437679" y="74811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7200" dirty="0">
                <a:solidFill>
                  <a:prstClr val="white"/>
                </a:solidFill>
                <a:effectLst/>
              </a:rPr>
              <a:t>“</a:t>
            </a:r>
          </a:p>
        </p:txBody>
      </p:sp>
      <p:sp>
        <p:nvSpPr>
          <p:cNvPr id="17" name="TextBox 16"/>
          <p:cNvSpPr txBox="1"/>
          <p:nvPr/>
        </p:nvSpPr>
        <p:spPr>
          <a:xfrm>
            <a:off x="7247107" y="3033524"/>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7200" dirty="0">
                <a:solidFill>
                  <a:prstClr val="white"/>
                </a:solidFill>
                <a:effectLst/>
              </a:rPr>
              <a:t>”</a:t>
            </a:r>
          </a:p>
        </p:txBody>
      </p:sp>
    </p:spTree>
    <p:extLst>
      <p:ext uri="{BB962C8B-B14F-4D97-AF65-F5344CB8AC3E}">
        <p14:creationId xmlns:p14="http://schemas.microsoft.com/office/powerpoint/2010/main" val="3980404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7828359"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5929622"/>
            <a:ext cx="1202248" cy="144270"/>
          </a:xfrm>
          <a:prstGeom prst="rect">
            <a:avLst/>
          </a:prstGeom>
        </p:spPr>
      </p:pic>
      <p:sp>
        <p:nvSpPr>
          <p:cNvPr id="11" name="Rectangle 10"/>
          <p:cNvSpPr/>
          <p:nvPr/>
        </p:nvSpPr>
        <p:spPr>
          <a:xfrm>
            <a:off x="0" y="4567988"/>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4567988"/>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4711616"/>
            <a:ext cx="7210397" cy="588535"/>
          </a:xfrm>
        </p:spPr>
        <p:txBody>
          <a:bodyPr anchor="b"/>
          <a:lstStyle>
            <a:lvl1pPr>
              <a:defRPr sz="32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510240" y="5300150"/>
            <a:ext cx="7210397"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white">
                  <a:tint val="75000"/>
                </a:prstClr>
              </a:solidFill>
            </a:endParaRPr>
          </a:p>
        </p:txBody>
      </p:sp>
      <p:sp>
        <p:nvSpPr>
          <p:cNvPr id="7" name="Slide Number Placeholder 6"/>
          <p:cNvSpPr>
            <a:spLocks noGrp="1"/>
          </p:cNvSpPr>
          <p:nvPr>
            <p:ph type="sldNum" sz="quarter" idx="12"/>
          </p:nvPr>
        </p:nvSpPr>
        <p:spPr>
          <a:xfrm>
            <a:off x="8047092" y="4709926"/>
            <a:ext cx="865613" cy="1090789"/>
          </a:xfrm>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25406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6" name="Rectangle 15"/>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753228"/>
            <a:ext cx="7218720" cy="1080938"/>
          </a:xfrm>
        </p:spPr>
        <p:txBody>
          <a:bodyPr/>
          <a:lstStyle/>
          <a:p>
            <a:r>
              <a:rPr lang="zh-CN" altLang="en-US" smtClean="0"/>
              <a:t>单击此处编辑母版标题样式</a:t>
            </a:r>
            <a:endParaRPr lang="en-US" dirty="0"/>
          </a:p>
        </p:txBody>
      </p:sp>
      <p:sp>
        <p:nvSpPr>
          <p:cNvPr id="7" name="Text Placeholder 2"/>
          <p:cNvSpPr>
            <a:spLocks noGrp="1"/>
          </p:cNvSpPr>
          <p:nvPr>
            <p:ph type="body" idx="1"/>
          </p:nvPr>
        </p:nvSpPr>
        <p:spPr>
          <a:xfrm>
            <a:off x="495709" y="2336873"/>
            <a:ext cx="2302526"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8" name="Text Placeholder 3"/>
          <p:cNvSpPr>
            <a:spLocks noGrp="1"/>
          </p:cNvSpPr>
          <p:nvPr>
            <p:ph type="body" sz="half" idx="15"/>
          </p:nvPr>
        </p:nvSpPr>
        <p:spPr>
          <a:xfrm>
            <a:off x="510241" y="3022674"/>
            <a:ext cx="2287277"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9" name="Text Placeholder 4"/>
          <p:cNvSpPr>
            <a:spLocks noGrp="1"/>
          </p:cNvSpPr>
          <p:nvPr>
            <p:ph type="body" sz="quarter" idx="3"/>
          </p:nvPr>
        </p:nvSpPr>
        <p:spPr>
          <a:xfrm>
            <a:off x="2967019" y="2336873"/>
            <a:ext cx="229743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10" name="Text Placeholder 3"/>
          <p:cNvSpPr>
            <a:spLocks noGrp="1"/>
          </p:cNvSpPr>
          <p:nvPr>
            <p:ph type="body" sz="half" idx="16"/>
          </p:nvPr>
        </p:nvSpPr>
        <p:spPr>
          <a:xfrm>
            <a:off x="2959103" y="3022674"/>
            <a:ext cx="229743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11" name="Text Placeholder 4"/>
          <p:cNvSpPr>
            <a:spLocks noGrp="1"/>
          </p:cNvSpPr>
          <p:nvPr>
            <p:ph type="body" sz="quarter" idx="13"/>
          </p:nvPr>
        </p:nvSpPr>
        <p:spPr>
          <a:xfrm>
            <a:off x="5418117" y="2336873"/>
            <a:ext cx="230251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12" name="Text Placeholder 3"/>
          <p:cNvSpPr>
            <a:spLocks noGrp="1"/>
          </p:cNvSpPr>
          <p:nvPr>
            <p:ph type="body" sz="half" idx="17"/>
          </p:nvPr>
        </p:nvSpPr>
        <p:spPr>
          <a:xfrm>
            <a:off x="5418117" y="3022674"/>
            <a:ext cx="2302519"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3" name="Date Placeholder 2"/>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2069879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17" name="Rectangle 16"/>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753228"/>
            <a:ext cx="7210395" cy="1080938"/>
          </a:xfrm>
        </p:spPr>
        <p:txBody>
          <a:bodyPr/>
          <a:lstStyle/>
          <a:p>
            <a:r>
              <a:rPr lang="zh-CN" altLang="en-US" smtClean="0"/>
              <a:t>单击此处编辑母版标题样式</a:t>
            </a:r>
            <a:endParaRPr lang="en-US" dirty="0"/>
          </a:p>
        </p:txBody>
      </p:sp>
      <p:sp>
        <p:nvSpPr>
          <p:cNvPr id="19" name="Text Placeholder 2"/>
          <p:cNvSpPr>
            <a:spLocks noGrp="1"/>
          </p:cNvSpPr>
          <p:nvPr>
            <p:ph type="body" idx="1"/>
          </p:nvPr>
        </p:nvSpPr>
        <p:spPr>
          <a:xfrm>
            <a:off x="510239" y="4297503"/>
            <a:ext cx="228727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0" name="Picture Placeholder 2"/>
          <p:cNvSpPr>
            <a:spLocks noGrp="1" noChangeAspect="1"/>
          </p:cNvSpPr>
          <p:nvPr>
            <p:ph type="pic" idx="15"/>
          </p:nvPr>
        </p:nvSpPr>
        <p:spPr>
          <a:xfrm>
            <a:off x="510239" y="2336873"/>
            <a:ext cx="228727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1" name="Text Placeholder 3"/>
          <p:cNvSpPr>
            <a:spLocks noGrp="1"/>
          </p:cNvSpPr>
          <p:nvPr>
            <p:ph type="body" sz="half" idx="18"/>
          </p:nvPr>
        </p:nvSpPr>
        <p:spPr>
          <a:xfrm>
            <a:off x="510239" y="4873765"/>
            <a:ext cx="228727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22" name="Text Placeholder 4"/>
          <p:cNvSpPr>
            <a:spLocks noGrp="1"/>
          </p:cNvSpPr>
          <p:nvPr>
            <p:ph type="body" sz="quarter" idx="3"/>
          </p:nvPr>
        </p:nvSpPr>
        <p:spPr>
          <a:xfrm>
            <a:off x="2959103" y="4297503"/>
            <a:ext cx="229743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3" name="Picture Placeholder 2"/>
          <p:cNvSpPr>
            <a:spLocks noGrp="1" noChangeAspect="1"/>
          </p:cNvSpPr>
          <p:nvPr>
            <p:ph type="pic" idx="21"/>
          </p:nvPr>
        </p:nvSpPr>
        <p:spPr>
          <a:xfrm>
            <a:off x="2959103" y="2336873"/>
            <a:ext cx="229743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4" name="Text Placeholder 3"/>
          <p:cNvSpPr>
            <a:spLocks noGrp="1"/>
          </p:cNvSpPr>
          <p:nvPr>
            <p:ph type="body" sz="half" idx="19"/>
          </p:nvPr>
        </p:nvSpPr>
        <p:spPr>
          <a:xfrm>
            <a:off x="2958088" y="4873764"/>
            <a:ext cx="230047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25" name="Text Placeholder 4"/>
          <p:cNvSpPr>
            <a:spLocks noGrp="1"/>
          </p:cNvSpPr>
          <p:nvPr>
            <p:ph type="body" sz="quarter" idx="13"/>
          </p:nvPr>
        </p:nvSpPr>
        <p:spPr>
          <a:xfrm>
            <a:off x="5423009" y="4297503"/>
            <a:ext cx="2297629"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26" name="Picture Placeholder 2"/>
          <p:cNvSpPr>
            <a:spLocks noGrp="1" noChangeAspect="1"/>
          </p:cNvSpPr>
          <p:nvPr>
            <p:ph type="pic" idx="22"/>
          </p:nvPr>
        </p:nvSpPr>
        <p:spPr>
          <a:xfrm>
            <a:off x="5423008" y="2336873"/>
            <a:ext cx="229762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smtClean="0"/>
              <a:t>单击图标添加图片</a:t>
            </a:r>
            <a:endParaRPr lang="en-US" dirty="0"/>
          </a:p>
        </p:txBody>
      </p:sp>
      <p:sp>
        <p:nvSpPr>
          <p:cNvPr id="27" name="Text Placeholder 3"/>
          <p:cNvSpPr>
            <a:spLocks noGrp="1"/>
          </p:cNvSpPr>
          <p:nvPr>
            <p:ph type="body" sz="half" idx="20"/>
          </p:nvPr>
        </p:nvSpPr>
        <p:spPr>
          <a:xfrm>
            <a:off x="5422915" y="4873762"/>
            <a:ext cx="2300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3" name="Date Placeholder 2"/>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42694244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7828359"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971234"/>
            <a:ext cx="1202248" cy="144270"/>
          </a:xfrm>
          <a:prstGeom prst="rect">
            <a:avLst/>
          </a:prstGeom>
        </p:spPr>
      </p:pic>
      <p:sp>
        <p:nvSpPr>
          <p:cNvPr id="9" name="Rectangle 8"/>
          <p:cNvSpPr/>
          <p:nvPr/>
        </p:nvSpPr>
        <p:spPr>
          <a:xfrm>
            <a:off x="0" y="609600"/>
            <a:ext cx="7828359"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609600"/>
            <a:ext cx="1202248"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291481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rot="5400000">
            <a:off x="5448782" y="2040420"/>
            <a:ext cx="5106988"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200777" y="5543428"/>
            <a:ext cx="1602997"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609597"/>
            <a:ext cx="805352" cy="4353760"/>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510241" y="609598"/>
            <a:ext cx="6652503" cy="532658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5105344" y="5936188"/>
            <a:ext cx="2057400" cy="365125"/>
          </a:xfrm>
        </p:spPr>
        <p:txBody>
          <a:body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5" name="Footer Placeholder 4"/>
          <p:cNvSpPr>
            <a:spLocks noGrp="1"/>
          </p:cNvSpPr>
          <p:nvPr>
            <p:ph type="ftr" sz="quarter" idx="11"/>
          </p:nvPr>
        </p:nvSpPr>
        <p:spPr>
          <a:xfrm>
            <a:off x="510241" y="5936189"/>
            <a:ext cx="4595104" cy="365125"/>
          </a:xfrm>
        </p:spPr>
        <p:txBody>
          <a:bodyPr/>
          <a:lstStyle/>
          <a:p>
            <a:endParaRPr lang="zh-CN" altLang="en-US">
              <a:solidFill>
                <a:prstClr val="white">
                  <a:tint val="75000"/>
                </a:prstClr>
              </a:solidFill>
            </a:endParaRPr>
          </a:p>
        </p:txBody>
      </p:sp>
      <p:sp>
        <p:nvSpPr>
          <p:cNvPr id="6" name="Slide Number Placeholder 5"/>
          <p:cNvSpPr>
            <a:spLocks noGrp="1"/>
          </p:cNvSpPr>
          <p:nvPr>
            <p:ph type="sldNum" sz="quarter" idx="12"/>
          </p:nvPr>
        </p:nvSpPr>
        <p:spPr>
          <a:xfrm>
            <a:off x="7573163" y="5398634"/>
            <a:ext cx="865613" cy="1090789"/>
          </a:xfrm>
        </p:spPr>
        <p:txBody>
          <a:bodyPr anchor="t"/>
          <a:lstStyle>
            <a:lvl1pPr algn="ctr">
              <a:defRPr/>
            </a:lvl1p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26641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9" name="内容占位符 8"/>
          <p:cNvSpPr>
            <a:spLocks noGrp="1"/>
          </p:cNvSpPr>
          <p:nvPr>
            <p:ph sz="quarter" idx="1"/>
          </p:nvPr>
        </p:nvSpPr>
        <p:spPr>
          <a:xfrm>
            <a:off x="457200" y="1600200"/>
            <a:ext cx="3657600" cy="4572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270248" y="1600200"/>
            <a:ext cx="3657600" cy="4572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19750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94002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63782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4530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586557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629244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237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36076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842807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000152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7543800" cy="1143000"/>
          </a:xfrm>
        </p:spPr>
        <p:txBody>
          <a:bodyPr anchor="b"/>
          <a:lstStyle>
            <a:lvl1pPr>
              <a:defRPr/>
            </a:lvl1pPr>
          </a:lstStyle>
          <a:p>
            <a:r>
              <a:rPr kumimoji="0" lang="zh-CN" altLang="en-US" smtClean="0"/>
              <a:t>单击此处编辑母版标题样式</a:t>
            </a:r>
            <a:endParaRPr kumimoji="0" 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11" name="内容占位符 10"/>
          <p:cNvSpPr>
            <a:spLocks noGrp="1"/>
          </p:cNvSpPr>
          <p:nvPr>
            <p:ph sz="quarter" idx="2"/>
          </p:nvPr>
        </p:nvSpPr>
        <p:spPr>
          <a:xfrm>
            <a:off x="457200" y="2362200"/>
            <a:ext cx="3657600" cy="38862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371975" y="2362200"/>
            <a:ext cx="3657600" cy="38862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2" name="文本占位符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
        <p:nvSpPr>
          <p:cNvPr id="14" name="文本占位符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06269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7822991E-C0B3-4A40-9065-628C102A1E82}" type="datetimeFigureOut">
              <a:rPr lang="zh-CN" altLang="en-US">
                <a:solidFill>
                  <a:srgbClr val="000000"/>
                </a:solidFill>
              </a:rPr>
              <a:pPr>
                <a:defRPr/>
              </a:pPr>
              <a:t>2018/1/11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03C434-2C61-4CFF-BA31-C6AB60AA6ABE}"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591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12545D28-AB3D-4D89-927D-1660F0049D38}" type="datetimeFigureOut">
              <a:rPr lang="zh-CN" altLang="en-US">
                <a:solidFill>
                  <a:srgbClr val="000000"/>
                </a:solidFill>
              </a:rPr>
              <a:pPr>
                <a:defRPr/>
              </a:pPr>
              <a:t>2018/1/11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9C14AA-81CC-4375-A487-B100CB8A9EE9}"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826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fld id="{6D3BC026-E355-4CE9-86B7-5AB4623742E2}" type="datetimeFigureOut">
              <a:rPr lang="zh-CN" altLang="en-US">
                <a:solidFill>
                  <a:srgbClr val="000000"/>
                </a:solidFill>
              </a:rPr>
              <a:pPr>
                <a:defRPr/>
              </a:pPr>
              <a:t>2018/1/11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ED25D7-0CA1-4FA2-89E8-0E977F7FD69E}"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083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fld id="{7DBEAA9D-AD0E-4EE0-A355-5EA4C57CF16C}" type="datetimeFigureOut">
              <a:rPr lang="zh-CN" altLang="en-US">
                <a:solidFill>
                  <a:srgbClr val="000000"/>
                </a:solidFill>
              </a:rPr>
              <a:pPr>
                <a:defRPr/>
              </a:pPr>
              <a:t>2018/1/11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AE6ADE-727F-4DCB-BC00-7CDBE13D4308}"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148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fld id="{C22D3243-7AC1-4745-BD39-DC341B1FC41E}" type="datetimeFigureOut">
              <a:rPr lang="zh-CN" altLang="en-US">
                <a:solidFill>
                  <a:srgbClr val="000000"/>
                </a:solidFill>
              </a:rPr>
              <a:pPr>
                <a:defRPr/>
              </a:pPr>
              <a:t>2018/1/11</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38FCB0-1AD4-40D8-A1BE-9987A0CC0FCD}"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37874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fld id="{45C6A264-8B42-4963-9FF8-208690443D82}" type="datetimeFigureOut">
              <a:rPr lang="zh-CN" altLang="en-US">
                <a:solidFill>
                  <a:srgbClr val="000000"/>
                </a:solidFill>
              </a:rPr>
              <a:pPr>
                <a:defRPr/>
              </a:pPr>
              <a:t>2018/1/11</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E79-4012-482A-AFFD-459087FDE574}"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8773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83F0074-802F-43A7-B10A-55B8355AF27D}" type="datetimeFigureOut">
              <a:rPr lang="zh-CN" altLang="en-US">
                <a:solidFill>
                  <a:srgbClr val="000000"/>
                </a:solidFill>
              </a:rPr>
              <a:pPr>
                <a:defRPr/>
              </a:pPr>
              <a:t>2018/1/11</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9AC502-B79D-43E7-B17E-21ABA3B732B0}"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401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4C4253FA-592E-480C-B1B9-886B7C677C8D}" type="datetimeFigureOut">
              <a:rPr lang="zh-CN" altLang="en-US">
                <a:solidFill>
                  <a:srgbClr val="000000"/>
                </a:solidFill>
              </a:rPr>
              <a:pPr>
                <a:defRPr/>
              </a:pPr>
              <a:t>2018/1/11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74060D-F012-4FB4-97C3-B9BCE014711A}"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831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87061BA4-4CB4-4CA9-9F57-82E85C8081E9}" type="datetimeFigureOut">
              <a:rPr lang="zh-CN" altLang="en-US">
                <a:solidFill>
                  <a:srgbClr val="000000"/>
                </a:solidFill>
              </a:rPr>
              <a:pPr>
                <a:defRPr/>
              </a:pPr>
              <a:t>2018/1/11</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A54545-E9CB-414A-9531-C8BCB3BDFDF2}"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058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6" name="日期占位符 5"/>
          <p:cNvSpPr>
            <a:spLocks noGrp="1"/>
          </p:cNvSpPr>
          <p:nvPr>
            <p:ph type="dt" sz="half" idx="10"/>
          </p:nvPr>
        </p:nvSpPr>
        <p:spPr/>
        <p:txBody>
          <a:bodyPr rtlCol="0"/>
          <a:lstStyle/>
          <a:p>
            <a:fld id="{530820CF-B880-4189-942D-D702A7CBA730}" type="datetimeFigureOut">
              <a:rPr lang="zh-CN" altLang="en-US" smtClean="0"/>
              <a:pPr/>
              <a:t>2018/1/11</a:t>
            </a:fld>
            <a:endParaRPr lang="zh-CN" altLang="en-US"/>
          </a:p>
        </p:txBody>
      </p:sp>
      <p:sp>
        <p:nvSpPr>
          <p:cNvPr id="7" name="灯片编号占位符 6"/>
          <p:cNvSpPr>
            <a:spLocks noGrp="1"/>
          </p:cNvSpPr>
          <p:nvPr>
            <p:ph type="sldNum" sz="quarter" idx="11"/>
          </p:nvPr>
        </p:nvSpPr>
        <p:spPr/>
        <p:txBody>
          <a:bodyPr rtlCol="0"/>
          <a:lstStyle/>
          <a:p>
            <a:fld id="{0C913308-F349-4B6D-A68A-DD1791B4A57B}" type="slidenum">
              <a:rPr lang="zh-CN" altLang="en-US" smtClean="0"/>
              <a:pPr/>
              <a:t>‹#›</a:t>
            </a:fld>
            <a:endParaRPr lang="zh-CN" altLang="en-US"/>
          </a:p>
        </p:txBody>
      </p:sp>
      <p:sp>
        <p:nvSpPr>
          <p:cNvPr id="8" name="页脚占位符 7"/>
          <p:cNvSpPr>
            <a:spLocks noGrp="1"/>
          </p:cNvSpPr>
          <p:nvPr>
            <p:ph type="ftr" sz="quarter" idx="12"/>
          </p:nvPr>
        </p:nvSpPr>
        <p:spPr/>
        <p:txBody>
          <a:bodyPr rtlCol="0"/>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ADF99E8B-BBC9-4972-A3DB-D4AF841F4368}" type="datetimeFigureOut">
              <a:rPr lang="zh-CN" altLang="en-US">
                <a:solidFill>
                  <a:srgbClr val="000000"/>
                </a:solidFill>
              </a:rPr>
              <a:pPr>
                <a:defRPr/>
              </a:pPr>
              <a:t>2018/1/11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84A1C-D495-4B25-B0D3-40E90F3181CC}"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0941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8107AAE5-81FF-45A9-B956-DDAD2AE7902C}" type="datetimeFigureOut">
              <a:rPr lang="zh-CN" altLang="en-US">
                <a:solidFill>
                  <a:srgbClr val="000000"/>
                </a:solidFill>
              </a:rPr>
              <a:pPr>
                <a:defRPr/>
              </a:pPr>
              <a:t>2018/1/11</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56610C-4A14-41F7-9872-045CF1BAB82E}" type="slidenum">
              <a:rPr lang="zh-CN" alt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162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2018/1/11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bg>
      <p:bgRef idx="1001">
        <a:schemeClr val="bg1"/>
      </p:bgRef>
    </p:bg>
    <p:spTree>
      <p:nvGrpSpPr>
        <p:cNvPr id="1" name=""/>
        <p:cNvGrpSpPr/>
        <p:nvPr/>
      </p:nvGrpSpPr>
      <p:grpSpPr>
        <a:xfrm>
          <a:off x="0" y="0"/>
          <a:ext cx="0" cy="0"/>
          <a:chOff x="0" y="0"/>
          <a:chExt cx="0" cy="0"/>
        </a:xfrm>
      </p:grpSpPr>
      <p:sp>
        <p:nvSpPr>
          <p:cNvPr id="10" name="直接连接符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标题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8" name="直接连接符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接连接符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接连接符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接连接符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椭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内容占位符 17"/>
          <p:cNvSpPr>
            <a:spLocks noGrp="1"/>
          </p:cNvSpPr>
          <p:nvPr>
            <p:ph sz="quarter" idx="1"/>
          </p:nvPr>
        </p:nvSpPr>
        <p:spPr>
          <a:xfrm>
            <a:off x="304800" y="274320"/>
            <a:ext cx="5638800" cy="6327648"/>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21" name="日期占位符 20"/>
          <p:cNvSpPr>
            <a:spLocks noGrp="1"/>
          </p:cNvSpPr>
          <p:nvPr>
            <p:ph type="dt" sz="half" idx="14"/>
          </p:nvPr>
        </p:nvSpPr>
        <p:spPr/>
        <p:txBody>
          <a:bodyPr rtlCol="0"/>
          <a:lstStyle/>
          <a:p>
            <a:fld id="{530820CF-B880-4189-942D-D702A7CBA730}" type="datetimeFigureOut">
              <a:rPr lang="zh-CN" altLang="en-US" smtClean="0"/>
              <a:pPr/>
              <a:t>2018/1/11</a:t>
            </a:fld>
            <a:endParaRPr lang="zh-CN" altLang="en-US"/>
          </a:p>
        </p:txBody>
      </p:sp>
      <p:sp>
        <p:nvSpPr>
          <p:cNvPr id="22" name="灯片编号占位符 21"/>
          <p:cNvSpPr>
            <a:spLocks noGrp="1"/>
          </p:cNvSpPr>
          <p:nvPr>
            <p:ph type="sldNum" sz="quarter" idx="15"/>
          </p:nvPr>
        </p:nvSpPr>
        <p:spPr/>
        <p:txBody>
          <a:bodyPr rtlCol="0"/>
          <a:lstStyle/>
          <a:p>
            <a:fld id="{0C913308-F349-4B6D-A68A-DD1791B4A57B}" type="slidenum">
              <a:rPr lang="zh-CN" altLang="en-US" smtClean="0"/>
              <a:pPr/>
              <a:t>‹#›</a:t>
            </a:fld>
            <a:endParaRPr lang="zh-CN" altLang="en-US"/>
          </a:p>
        </p:txBody>
      </p:sp>
      <p:sp>
        <p:nvSpPr>
          <p:cNvPr id="23" name="页脚占位符 22"/>
          <p:cNvSpPr>
            <a:spLocks noGrp="1"/>
          </p:cNvSpPr>
          <p:nvPr>
            <p:ph type="ftr" sz="quarter" idx="16"/>
          </p:nvPr>
        </p:nvSpPr>
        <p:spPr/>
        <p:txBody>
          <a:bodyPr rtlCol="0"/>
          <a:lstStyle/>
          <a:p>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直接连接符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椭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标题 1"/>
          <p:cNvSpPr>
            <a:spLocks noGrp="1"/>
          </p:cNvSpPr>
          <p:nvPr>
            <p:ph type="title"/>
          </p:nvPr>
        </p:nvSpPr>
        <p:spPr>
          <a:xfrm rot="5400000">
            <a:off x="3350133" y="3200400"/>
            <a:ext cx="6309360" cy="457200"/>
          </a:xfrm>
        </p:spPr>
        <p:txBody>
          <a:bodyPr anchor="b"/>
          <a:lstStyle>
            <a:lvl1pPr algn="l">
              <a:buNone/>
              <a:defRPr sz="2000" b="1"/>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CN" altLang="en-US" smtClean="0"/>
              <a:t>单击图标添加图片</a:t>
            </a:r>
            <a:endParaRPr kumimoji="0" lang="en-US" dirty="0"/>
          </a:p>
        </p:txBody>
      </p:sp>
      <p:sp>
        <p:nvSpPr>
          <p:cNvPr id="4" name="文本占位符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10" name="直接连接符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接连接符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接连接符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接连接符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占位符 16"/>
          <p:cNvSpPr>
            <a:spLocks noGrp="1"/>
          </p:cNvSpPr>
          <p:nvPr>
            <p:ph type="dt" sz="half" idx="10"/>
          </p:nvPr>
        </p:nvSpPr>
        <p:spPr/>
        <p:txBody>
          <a:bodyPr rtlCol="0"/>
          <a:lstStyle/>
          <a:p>
            <a:fld id="{530820CF-B880-4189-942D-D702A7CBA730}" type="datetimeFigureOut">
              <a:rPr lang="zh-CN" altLang="en-US" smtClean="0"/>
              <a:pPr/>
              <a:t>2018/1/11</a:t>
            </a:fld>
            <a:endParaRPr lang="zh-CN" altLang="en-US"/>
          </a:p>
        </p:txBody>
      </p:sp>
      <p:sp>
        <p:nvSpPr>
          <p:cNvPr id="18" name="灯片编号占位符 17"/>
          <p:cNvSpPr>
            <a:spLocks noGrp="1"/>
          </p:cNvSpPr>
          <p:nvPr>
            <p:ph type="sldNum" sz="quarter" idx="11"/>
          </p:nvPr>
        </p:nvSpPr>
        <p:spPr/>
        <p:txBody>
          <a:bodyPr rtlCol="0"/>
          <a:lstStyle/>
          <a:p>
            <a:fld id="{0C913308-F349-4B6D-A68A-DD1791B4A57B}" type="slidenum">
              <a:rPr lang="zh-CN" altLang="en-US" smtClean="0"/>
              <a:pPr/>
              <a:t>‹#›</a:t>
            </a:fld>
            <a:endParaRPr lang="zh-CN" altLang="en-US"/>
          </a:p>
        </p:txBody>
      </p:sp>
      <p:sp>
        <p:nvSpPr>
          <p:cNvPr id="21" name="页脚占位符 20"/>
          <p:cNvSpPr>
            <a:spLocks noGrp="1"/>
          </p:cNvSpPr>
          <p:nvPr>
            <p:ph type="ftr" sz="quarter" idx="12"/>
          </p:nvPr>
        </p:nvSpPr>
        <p:spPr/>
        <p:txBody>
          <a:bodyPr rtlCol="0"/>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7.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接连接符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标题占位符 21"/>
          <p:cNvSpPr>
            <a:spLocks noGrp="1"/>
          </p:cNvSpPr>
          <p:nvPr>
            <p:ph type="title"/>
          </p:nvPr>
        </p:nvSpPr>
        <p:spPr>
          <a:xfrm>
            <a:off x="457200" y="274638"/>
            <a:ext cx="7467600" cy="1143000"/>
          </a:xfrm>
          <a:prstGeom prst="rect">
            <a:avLst/>
          </a:prstGeom>
        </p:spPr>
        <p:txBody>
          <a:bodyPr vert="horz" anchor="b">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30820CF-B880-4189-942D-D702A7CBA730}" type="datetimeFigureOut">
              <a:rPr lang="zh-CN" altLang="en-US" smtClean="0"/>
              <a:pPr/>
              <a:t>2018/1/11</a:t>
            </a:fld>
            <a:endParaRPr lang="zh-CN" altLang="en-US"/>
          </a:p>
        </p:txBody>
      </p:sp>
      <p:sp>
        <p:nvSpPr>
          <p:cNvPr id="3" name="页脚占位符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zh-CN" altLang="en-US"/>
          </a:p>
        </p:txBody>
      </p:sp>
      <p:sp>
        <p:nvSpPr>
          <p:cNvPr id="7" name="直接连接符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接连接符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接连接符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椭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灯片编号占位符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p14:dur="10" advTm="5000"/>
    </mc:Choice>
    <mc:Fallback xmlns="">
      <p:transition advTm="5000"/>
    </mc:Fallback>
  </mc:AlternateConten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2018/1/11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09724565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p14:dur="10" advTm="5000"/>
    </mc:Choice>
    <mc:Fallback xmlns="">
      <p:transition advTm="5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10241" y="753228"/>
            <a:ext cx="7210396" cy="1080938"/>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510241" y="2336873"/>
            <a:ext cx="7210396" cy="3599316"/>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5663236"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38C528E-E99A-4DB6-8E77-E43AD6C33329}" type="datetimeFigureOut">
              <a:rPr lang="zh-CN" altLang="en-US" smtClean="0">
                <a:solidFill>
                  <a:prstClr val="white">
                    <a:tint val="75000"/>
                  </a:prstClr>
                </a:solidFill>
              </a:rPr>
              <a:pPr/>
              <a:t>2018/1/11</a:t>
            </a:fld>
            <a:endParaRPr lang="zh-CN" altLang="en-US">
              <a:solidFill>
                <a:prstClr val="white">
                  <a:tint val="75000"/>
                </a:prstClr>
              </a:solidFill>
            </a:endParaRPr>
          </a:p>
        </p:txBody>
      </p:sp>
      <p:sp>
        <p:nvSpPr>
          <p:cNvPr id="5" name="Footer Placeholder 4"/>
          <p:cNvSpPr>
            <a:spLocks noGrp="1"/>
          </p:cNvSpPr>
          <p:nvPr>
            <p:ph type="ftr" sz="quarter" idx="3"/>
          </p:nvPr>
        </p:nvSpPr>
        <p:spPr>
          <a:xfrm>
            <a:off x="510241" y="5936189"/>
            <a:ext cx="5152995"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zh-CN" altLang="en-US">
              <a:solidFill>
                <a:prstClr val="white">
                  <a:tint val="75000"/>
                </a:prstClr>
              </a:solidFill>
            </a:endParaRPr>
          </a:p>
        </p:txBody>
      </p:sp>
      <p:sp>
        <p:nvSpPr>
          <p:cNvPr id="6" name="Slide Number Placeholder 5"/>
          <p:cNvSpPr>
            <a:spLocks noGrp="1"/>
          </p:cNvSpPr>
          <p:nvPr>
            <p:ph type="sldNum" sz="quarter" idx="4"/>
          </p:nvPr>
        </p:nvSpPr>
        <p:spPr>
          <a:xfrm>
            <a:off x="8047092" y="753228"/>
            <a:ext cx="865613"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C2CD6BE-2084-430C-BBC3-787305F866D6}" type="slidenum">
              <a:rPr lang="zh-CN" altLang="en-US" smtClean="0">
                <a:solidFill>
                  <a:prstClr val="white">
                    <a:tint val="75000"/>
                  </a:prstClr>
                </a:solidFill>
              </a:rPr>
              <a:pPr/>
              <a:t>‹#›</a:t>
            </a:fld>
            <a:endParaRPr lang="zh-CN" altLang="en-US">
              <a:solidFill>
                <a:prstClr val="white">
                  <a:tint val="75000"/>
                </a:prstClr>
              </a:solidFill>
            </a:endParaRPr>
          </a:p>
        </p:txBody>
      </p:sp>
    </p:spTree>
    <p:extLst>
      <p:ext uri="{BB962C8B-B14F-4D97-AF65-F5344CB8AC3E}">
        <p14:creationId xmlns:p14="http://schemas.microsoft.com/office/powerpoint/2010/main" val="1486037075"/>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8" name="Picture 4" descr="大学生心理健康教育读本"/>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63357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100"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extLst>
      <p:ext uri="{BB962C8B-B14F-4D97-AF65-F5344CB8AC3E}">
        <p14:creationId xmlns:p14="http://schemas.microsoft.com/office/powerpoint/2010/main" val="143418148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0" fontAlgn="base" hangingPunct="0">
        <a:spcBef>
          <a:spcPct val="0"/>
        </a:spcBef>
        <a:spcAft>
          <a:spcPct val="0"/>
        </a:spcAft>
        <a:defRPr sz="2800">
          <a:solidFill>
            <a:schemeClr val="accent2"/>
          </a:solidFill>
          <a:latin typeface="+mj-lt"/>
          <a:ea typeface="+mj-ea"/>
          <a:cs typeface="+mj-cs"/>
        </a:defRPr>
      </a:lvl1pPr>
      <a:lvl2pPr algn="l" rtl="0" eaLnBrk="0" fontAlgn="base" hangingPunct="0">
        <a:spcBef>
          <a:spcPct val="0"/>
        </a:spcBef>
        <a:spcAft>
          <a:spcPct val="0"/>
        </a:spcAft>
        <a:defRPr sz="2800">
          <a:solidFill>
            <a:schemeClr val="accent2"/>
          </a:solidFill>
          <a:latin typeface="Arial" pitchFamily="34" charset="0"/>
          <a:ea typeface="黑体" pitchFamily="49" charset="-122"/>
        </a:defRPr>
      </a:lvl2pPr>
      <a:lvl3pPr algn="l" rtl="0" eaLnBrk="0" fontAlgn="base" hangingPunct="0">
        <a:spcBef>
          <a:spcPct val="0"/>
        </a:spcBef>
        <a:spcAft>
          <a:spcPct val="0"/>
        </a:spcAft>
        <a:defRPr sz="2800">
          <a:solidFill>
            <a:schemeClr val="accent2"/>
          </a:solidFill>
          <a:latin typeface="Arial" pitchFamily="34" charset="0"/>
          <a:ea typeface="黑体" pitchFamily="49" charset="-122"/>
        </a:defRPr>
      </a:lvl3pPr>
      <a:lvl4pPr algn="l" rtl="0" eaLnBrk="0" fontAlgn="base" hangingPunct="0">
        <a:spcBef>
          <a:spcPct val="0"/>
        </a:spcBef>
        <a:spcAft>
          <a:spcPct val="0"/>
        </a:spcAft>
        <a:defRPr sz="2800">
          <a:solidFill>
            <a:schemeClr val="accent2"/>
          </a:solidFill>
          <a:latin typeface="Arial" pitchFamily="34" charset="0"/>
          <a:ea typeface="黑体" pitchFamily="49" charset="-122"/>
        </a:defRPr>
      </a:lvl4pPr>
      <a:lvl5pPr algn="l" rtl="0" eaLnBrk="0" fontAlgn="base" hangingPunct="0">
        <a:spcBef>
          <a:spcPct val="0"/>
        </a:spcBef>
        <a:spcAft>
          <a:spcPct val="0"/>
        </a:spcAft>
        <a:defRPr sz="2800">
          <a:solidFill>
            <a:schemeClr val="accent2"/>
          </a:solidFill>
          <a:latin typeface="Arial" pitchFamily="34" charset="0"/>
          <a:ea typeface="黑体" pitchFamily="49" charset="-122"/>
        </a:defRPr>
      </a:lvl5pPr>
      <a:lvl6pPr marL="457200" algn="l" rtl="0" eaLnBrk="0" fontAlgn="base" hangingPunct="0">
        <a:spcBef>
          <a:spcPct val="0"/>
        </a:spcBef>
        <a:spcAft>
          <a:spcPct val="0"/>
        </a:spcAft>
        <a:defRPr sz="2800">
          <a:solidFill>
            <a:schemeClr val="accent2"/>
          </a:solidFill>
          <a:latin typeface="Arial" pitchFamily="34" charset="0"/>
          <a:ea typeface="黑体" pitchFamily="49" charset="-122"/>
        </a:defRPr>
      </a:lvl6pPr>
      <a:lvl7pPr marL="914400" algn="l" rtl="0" eaLnBrk="0" fontAlgn="base" hangingPunct="0">
        <a:spcBef>
          <a:spcPct val="0"/>
        </a:spcBef>
        <a:spcAft>
          <a:spcPct val="0"/>
        </a:spcAft>
        <a:defRPr sz="2800">
          <a:solidFill>
            <a:schemeClr val="accent2"/>
          </a:solidFill>
          <a:latin typeface="Arial" pitchFamily="34" charset="0"/>
          <a:ea typeface="黑体" pitchFamily="49" charset="-122"/>
        </a:defRPr>
      </a:lvl7pPr>
      <a:lvl8pPr marL="1371600" algn="l" rtl="0" eaLnBrk="0" fontAlgn="base" hangingPunct="0">
        <a:spcBef>
          <a:spcPct val="0"/>
        </a:spcBef>
        <a:spcAft>
          <a:spcPct val="0"/>
        </a:spcAft>
        <a:defRPr sz="2800">
          <a:solidFill>
            <a:schemeClr val="accent2"/>
          </a:solidFill>
          <a:latin typeface="Arial" pitchFamily="34" charset="0"/>
          <a:ea typeface="黑体" pitchFamily="49" charset="-122"/>
        </a:defRPr>
      </a:lvl8pPr>
      <a:lvl9pPr marL="1828800" algn="l" rtl="0" eaLnBrk="0" fontAlgn="base" hangingPunct="0">
        <a:spcBef>
          <a:spcPct val="0"/>
        </a:spcBef>
        <a:spcAft>
          <a:spcPct val="0"/>
        </a:spcAft>
        <a:defRPr sz="2800">
          <a:solidFill>
            <a:schemeClr val="accent2"/>
          </a:solidFill>
          <a:latin typeface="Arial" pitchFamily="34" charset="0"/>
          <a:ea typeface="黑体" pitchFamily="49" charset="-122"/>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buFont typeface="Arial" pitchFamily="34" charset="0"/>
              <a:buNone/>
              <a:defRPr sz="1400">
                <a:latin typeface="Arial" pitchFamily="34" charset="0"/>
                <a:ea typeface="宋体" pitchFamily="2" charset="-122"/>
              </a:defRPr>
            </a:lvl1pPr>
          </a:lstStyle>
          <a:p>
            <a:pPr fontAlgn="base">
              <a:spcBef>
                <a:spcPct val="0"/>
              </a:spcBef>
              <a:spcAft>
                <a:spcPct val="0"/>
              </a:spcAft>
              <a:defRPr/>
            </a:pPr>
            <a:fld id="{2DCFC13D-A413-4B05-B935-CA30D2AF63DD}" type="datetimeFigureOut">
              <a:rPr lang="zh-CN" altLang="en-US">
                <a:solidFill>
                  <a:srgbClr val="000000"/>
                </a:solidFill>
              </a:rPr>
              <a:pPr fontAlgn="base">
                <a:spcBef>
                  <a:spcPct val="0"/>
                </a:spcBef>
                <a:spcAft>
                  <a:spcPct val="0"/>
                </a:spcAft>
                <a:defRPr/>
              </a:pPr>
              <a:t>2018/1/11</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buFont typeface="Arial" pitchFamily="34" charset="0"/>
              <a:buNone/>
              <a:defRPr sz="1400">
                <a:latin typeface="Arial" pitchFamily="34" charset="0"/>
                <a:ea typeface="宋体" pitchFamily="2" charset="-122"/>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buFont typeface="Arial" pitchFamily="34" charset="0"/>
              <a:buNone/>
              <a:defRPr sz="1400">
                <a:latin typeface="Arial" pitchFamily="34" charset="0"/>
                <a:ea typeface="宋体" pitchFamily="2" charset="-122"/>
              </a:defRPr>
            </a:lvl1pPr>
          </a:lstStyle>
          <a:p>
            <a:pPr fontAlgn="base">
              <a:spcBef>
                <a:spcPct val="0"/>
              </a:spcBef>
              <a:spcAft>
                <a:spcPct val="0"/>
              </a:spcAft>
              <a:defRPr/>
            </a:pPr>
            <a:fld id="{C10030C6-9FBE-4677-BD5E-EDC4A2C50E7D}" type="slidenum">
              <a:rPr lang="zh-CN" alt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0480397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0" fontAlgn="base" hangingPunct="0">
        <a:spcBef>
          <a:spcPct val="0"/>
        </a:spcBef>
        <a:spcAft>
          <a:spcPct val="0"/>
        </a:spcAft>
        <a:defRPr sz="2800">
          <a:solidFill>
            <a:schemeClr val="accent2"/>
          </a:solidFill>
          <a:latin typeface="+mj-lt"/>
          <a:ea typeface="+mj-ea"/>
          <a:cs typeface="+mj-cs"/>
        </a:defRPr>
      </a:lvl1pPr>
      <a:lvl2pPr algn="l" rtl="0" eaLnBrk="0" fontAlgn="base" hangingPunct="0">
        <a:spcBef>
          <a:spcPct val="0"/>
        </a:spcBef>
        <a:spcAft>
          <a:spcPct val="0"/>
        </a:spcAft>
        <a:defRPr sz="2800">
          <a:solidFill>
            <a:schemeClr val="accent2"/>
          </a:solidFill>
          <a:latin typeface="Arial" pitchFamily="34" charset="0"/>
          <a:ea typeface="黑体" pitchFamily="49" charset="-122"/>
        </a:defRPr>
      </a:lvl2pPr>
      <a:lvl3pPr algn="l" rtl="0" eaLnBrk="0" fontAlgn="base" hangingPunct="0">
        <a:spcBef>
          <a:spcPct val="0"/>
        </a:spcBef>
        <a:spcAft>
          <a:spcPct val="0"/>
        </a:spcAft>
        <a:defRPr sz="2800">
          <a:solidFill>
            <a:schemeClr val="accent2"/>
          </a:solidFill>
          <a:latin typeface="Arial" pitchFamily="34" charset="0"/>
          <a:ea typeface="黑体" pitchFamily="49" charset="-122"/>
        </a:defRPr>
      </a:lvl3pPr>
      <a:lvl4pPr algn="l" rtl="0" eaLnBrk="0" fontAlgn="base" hangingPunct="0">
        <a:spcBef>
          <a:spcPct val="0"/>
        </a:spcBef>
        <a:spcAft>
          <a:spcPct val="0"/>
        </a:spcAft>
        <a:defRPr sz="2800">
          <a:solidFill>
            <a:schemeClr val="accent2"/>
          </a:solidFill>
          <a:latin typeface="Arial" pitchFamily="34" charset="0"/>
          <a:ea typeface="黑体" pitchFamily="49" charset="-122"/>
        </a:defRPr>
      </a:lvl4pPr>
      <a:lvl5pPr algn="l" rtl="0" eaLnBrk="0" fontAlgn="base" hangingPunct="0">
        <a:spcBef>
          <a:spcPct val="0"/>
        </a:spcBef>
        <a:spcAft>
          <a:spcPct val="0"/>
        </a:spcAft>
        <a:defRPr sz="2800">
          <a:solidFill>
            <a:schemeClr val="accent2"/>
          </a:solidFill>
          <a:latin typeface="Arial" pitchFamily="34" charset="0"/>
          <a:ea typeface="黑体" pitchFamily="49" charset="-122"/>
        </a:defRPr>
      </a:lvl5pPr>
      <a:lvl6pPr marL="457200" algn="l" rtl="0" eaLnBrk="0" fontAlgn="base" hangingPunct="0">
        <a:spcBef>
          <a:spcPct val="0"/>
        </a:spcBef>
        <a:spcAft>
          <a:spcPct val="0"/>
        </a:spcAft>
        <a:defRPr sz="2800">
          <a:solidFill>
            <a:schemeClr val="accent2"/>
          </a:solidFill>
          <a:latin typeface="Arial" pitchFamily="34" charset="0"/>
          <a:ea typeface="黑体" pitchFamily="49" charset="-122"/>
        </a:defRPr>
      </a:lvl6pPr>
      <a:lvl7pPr marL="914400" algn="l" rtl="0" eaLnBrk="0" fontAlgn="base" hangingPunct="0">
        <a:spcBef>
          <a:spcPct val="0"/>
        </a:spcBef>
        <a:spcAft>
          <a:spcPct val="0"/>
        </a:spcAft>
        <a:defRPr sz="2800">
          <a:solidFill>
            <a:schemeClr val="accent2"/>
          </a:solidFill>
          <a:latin typeface="Arial" pitchFamily="34" charset="0"/>
          <a:ea typeface="黑体" pitchFamily="49" charset="-122"/>
        </a:defRPr>
      </a:lvl7pPr>
      <a:lvl8pPr marL="1371600" algn="l" rtl="0" eaLnBrk="0" fontAlgn="base" hangingPunct="0">
        <a:spcBef>
          <a:spcPct val="0"/>
        </a:spcBef>
        <a:spcAft>
          <a:spcPct val="0"/>
        </a:spcAft>
        <a:defRPr sz="2800">
          <a:solidFill>
            <a:schemeClr val="accent2"/>
          </a:solidFill>
          <a:latin typeface="Arial" pitchFamily="34" charset="0"/>
          <a:ea typeface="黑体" pitchFamily="49" charset="-122"/>
        </a:defRPr>
      </a:lvl8pPr>
      <a:lvl9pPr marL="1828800" algn="l" rtl="0" eaLnBrk="0" fontAlgn="base" hangingPunct="0">
        <a:spcBef>
          <a:spcPct val="0"/>
        </a:spcBef>
        <a:spcAft>
          <a:spcPct val="0"/>
        </a:spcAft>
        <a:defRPr sz="2800">
          <a:solidFill>
            <a:schemeClr val="accent2"/>
          </a:solidFill>
          <a:latin typeface="Arial" pitchFamily="34" charset="0"/>
          <a:ea typeface="黑体" pitchFamily="49" charset="-122"/>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9.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pic>
        <p:nvPicPr>
          <p:cNvPr id="5" name="Picture 6" descr="pptbox_0Ae127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6" y="-159981"/>
            <a:ext cx="2476052" cy="250540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00034" y="2571744"/>
            <a:ext cx="8453694"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突出贡献</a:t>
            </a:r>
            <a:r>
              <a:rPr lang="zh-CN" alt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奖</a:t>
            </a:r>
            <a:endParaRPr lang="en-US" altLang="zh-CN"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zh-CN" alt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先进事迹展播</a:t>
            </a:r>
            <a:endParaRPr lang="zh-CN" alt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73725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32" y="326612"/>
            <a:ext cx="7203942" cy="6154491"/>
          </a:xfrm>
          <a:prstGeom prst="rect">
            <a:avLst/>
          </a:prstGeom>
        </p:spPr>
      </p:pic>
      <p:sp>
        <p:nvSpPr>
          <p:cNvPr id="3" name="矩形 2"/>
          <p:cNvSpPr/>
          <p:nvPr/>
        </p:nvSpPr>
        <p:spPr>
          <a:xfrm>
            <a:off x="7554192" y="523140"/>
            <a:ext cx="1444336" cy="5761433"/>
          </a:xfrm>
          <a:prstGeom prst="rect">
            <a:avLst/>
          </a:prstGeom>
          <a:solidFill>
            <a:schemeClr val="tx2">
              <a:lumMod val="25000"/>
            </a:schemeClr>
          </a:solidFill>
          <a:ln/>
          <a:scene3d>
            <a:camera prst="orthographicFront"/>
            <a:lightRig rig="threePt" dir="t"/>
          </a:scene3d>
          <a:sp3d>
            <a:bevelT w="114300" prst="hardEdge"/>
          </a:sp3d>
        </p:spPr>
        <p:style>
          <a:lnRef idx="0">
            <a:schemeClr val="accent6"/>
          </a:lnRef>
          <a:fillRef idx="3">
            <a:schemeClr val="accent6"/>
          </a:fillRef>
          <a:effectRef idx="3">
            <a:schemeClr val="accent6"/>
          </a:effectRef>
          <a:fontRef idx="minor">
            <a:schemeClr val="lt1"/>
          </a:fontRef>
        </p:style>
        <p:txBody>
          <a:bodyPr rtlCol="0" anchor="ctr"/>
          <a:lstStyle/>
          <a:p>
            <a:pPr algn="just"/>
            <a:r>
              <a:rPr lang="en-US" altLang="zh-CN" sz="2400" dirty="0">
                <a:solidFill>
                  <a:prstClr val="white"/>
                </a:solidFill>
                <a:latin typeface="楷体" panose="02010609060101010101" pitchFamily="49" charset="-122"/>
                <a:ea typeface="楷体" panose="02010609060101010101" pitchFamily="49" charset="-122"/>
              </a:rPr>
              <a:t> </a:t>
            </a:r>
            <a:r>
              <a:rPr lang="en-US" altLang="zh-CN" sz="2400" dirty="0" smtClean="0">
                <a:solidFill>
                  <a:prstClr val="white"/>
                </a:solidFill>
                <a:latin typeface="楷体" panose="02010609060101010101" pitchFamily="49" charset="-122"/>
                <a:ea typeface="楷体" panose="02010609060101010101" pitchFamily="49" charset="-122"/>
              </a:rPr>
              <a:t>   </a:t>
            </a:r>
            <a:r>
              <a:rPr lang="zh-CN" altLang="en-US" sz="2400" dirty="0" smtClean="0">
                <a:solidFill>
                  <a:prstClr val="white"/>
                </a:solidFill>
                <a:latin typeface="楷体" panose="02010609060101010101" pitchFamily="49" charset="-122"/>
                <a:ea typeface="楷体" panose="02010609060101010101" pitchFamily="49" charset="-122"/>
              </a:rPr>
              <a:t>以教研、科研推进教学方法改革，提高教学质量，其中微课视频进课堂、雨课堂教学方法的运用在提高课堂互动、课下学生自主学习能力培养方面效果显著。</a:t>
            </a:r>
            <a:endParaRPr lang="zh-CN" altLang="en-US" sz="2400" dirty="0">
              <a:solidFill>
                <a:prstClr val="white"/>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44644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71832" y="458638"/>
            <a:ext cx="1447840" cy="5983729"/>
          </a:xfrm>
          <a:prstGeom prst="rect">
            <a:avLst/>
          </a:prstGeom>
          <a:solidFill>
            <a:schemeClr val="tx2">
              <a:lumMod val="25000"/>
            </a:schemeClr>
          </a:solidFill>
          <a:ln/>
          <a:scene3d>
            <a:camera prst="orthographicFront"/>
            <a:lightRig rig="threePt" dir="t"/>
          </a:scene3d>
          <a:sp3d>
            <a:bevelT w="114300" prst="hardEdge"/>
          </a:sp3d>
        </p:spPr>
        <p:style>
          <a:lnRef idx="0">
            <a:schemeClr val="accent6"/>
          </a:lnRef>
          <a:fillRef idx="3">
            <a:schemeClr val="accent6"/>
          </a:fillRef>
          <a:effectRef idx="3">
            <a:schemeClr val="accent6"/>
          </a:effectRef>
          <a:fontRef idx="minor">
            <a:schemeClr val="lt1"/>
          </a:fontRef>
        </p:style>
        <p:txBody>
          <a:bodyPr rtlCol="0" anchor="ctr"/>
          <a:lstStyle/>
          <a:p>
            <a:pPr algn="just"/>
            <a:r>
              <a:rPr lang="en-US" altLang="zh-CN" sz="2400" dirty="0">
                <a:solidFill>
                  <a:prstClr val="white"/>
                </a:solidFill>
                <a:latin typeface="楷体" panose="02010609060101010101" pitchFamily="49" charset="-122"/>
                <a:ea typeface="楷体" panose="02010609060101010101" pitchFamily="49" charset="-122"/>
              </a:rPr>
              <a:t> </a:t>
            </a:r>
            <a:r>
              <a:rPr lang="en-US" altLang="zh-CN" sz="2400" dirty="0" smtClean="0">
                <a:solidFill>
                  <a:prstClr val="white"/>
                </a:solidFill>
                <a:latin typeface="楷体" panose="02010609060101010101" pitchFamily="49" charset="-122"/>
                <a:ea typeface="楷体" panose="02010609060101010101" pitchFamily="49" charset="-122"/>
              </a:rPr>
              <a:t>   </a:t>
            </a:r>
            <a:r>
              <a:rPr lang="zh-CN" altLang="en-US" sz="2400" dirty="0" smtClean="0">
                <a:solidFill>
                  <a:prstClr val="white"/>
                </a:solidFill>
                <a:latin typeface="楷体" panose="02010609060101010101" pitchFamily="49" charset="-122"/>
                <a:ea typeface="楷体" panose="02010609060101010101" pitchFamily="49" charset="-122"/>
              </a:rPr>
              <a:t>注重青年教师教学业务水平的培养。</a:t>
            </a:r>
            <a:endParaRPr lang="en-US" altLang="zh-CN" sz="2400" dirty="0" smtClean="0">
              <a:solidFill>
                <a:prstClr val="white"/>
              </a:solidFill>
              <a:latin typeface="楷体" panose="02010609060101010101" pitchFamily="49" charset="-122"/>
              <a:ea typeface="楷体" panose="02010609060101010101" pitchFamily="49" charset="-122"/>
            </a:endParaRPr>
          </a:p>
          <a:p>
            <a:pPr algn="just"/>
            <a:r>
              <a:rPr lang="en-US" altLang="zh-CN" sz="2400" dirty="0" smtClean="0">
                <a:solidFill>
                  <a:prstClr val="white"/>
                </a:solidFill>
                <a:latin typeface="楷体" panose="02010609060101010101" pitchFamily="49" charset="-122"/>
                <a:ea typeface="楷体" panose="02010609060101010101" pitchFamily="49" charset="-122"/>
              </a:rPr>
              <a:t>    </a:t>
            </a:r>
            <a:r>
              <a:rPr lang="zh-CN" altLang="en-US" sz="2400" dirty="0" smtClean="0">
                <a:solidFill>
                  <a:prstClr val="white"/>
                </a:solidFill>
                <a:latin typeface="楷体" panose="02010609060101010101" pitchFamily="49" charset="-122"/>
                <a:ea typeface="楷体" panose="02010609060101010101" pitchFamily="49" charset="-122"/>
              </a:rPr>
              <a:t>郭融融老师在我校青年教师说课大赛中获二等奖；指导学生参加省厅英语口语竞赛，获得三等奖。</a:t>
            </a:r>
            <a:endParaRPr lang="zh-CN" altLang="en-US" sz="2400" dirty="0">
              <a:solidFill>
                <a:prstClr val="white"/>
              </a:solidFill>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151" t="7617" r="1327" b="3849"/>
          <a:stretch/>
        </p:blipFill>
        <p:spPr>
          <a:xfrm>
            <a:off x="2328731" y="458635"/>
            <a:ext cx="6563749" cy="541863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6790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439892" y="692730"/>
            <a:ext cx="1454728" cy="5675861"/>
          </a:xfrm>
          <a:prstGeom prst="rect">
            <a:avLst/>
          </a:prstGeom>
          <a:solidFill>
            <a:schemeClr val="tx2">
              <a:lumMod val="25000"/>
            </a:schemeClr>
          </a:solidFill>
          <a:ln>
            <a:solidFill>
              <a:schemeClr val="accent1"/>
            </a:solidFill>
          </a:ln>
          <a:scene3d>
            <a:camera prst="orthographicFront"/>
            <a:lightRig rig="threePt" dir="t"/>
          </a:scene3d>
          <a:sp3d>
            <a:bevelT w="114300" prst="hardEdge"/>
          </a:sp3d>
        </p:spPr>
        <p:style>
          <a:lnRef idx="0">
            <a:schemeClr val="accent6"/>
          </a:lnRef>
          <a:fillRef idx="3">
            <a:schemeClr val="accent6"/>
          </a:fillRef>
          <a:effectRef idx="3">
            <a:schemeClr val="accent6"/>
          </a:effectRef>
          <a:fontRef idx="minor">
            <a:schemeClr val="lt1"/>
          </a:fontRef>
        </p:style>
        <p:txBody>
          <a:bodyPr rtlCol="0" anchor="ctr"/>
          <a:lstStyle/>
          <a:p>
            <a:pPr algn="just"/>
            <a:r>
              <a:rPr lang="zh-CN" altLang="en-US" sz="2400" dirty="0" smtClean="0">
                <a:solidFill>
                  <a:prstClr val="white"/>
                </a:solidFill>
                <a:latin typeface="楷体" panose="02010609060101010101" pitchFamily="49" charset="-122"/>
                <a:ea typeface="楷体" panose="02010609060101010101" pitchFamily="49" charset="-122"/>
              </a:rPr>
              <a:t>    在任支部组织委员期间，尽职尽责、勇挑重担，利用周末休息时间及时完成党支部交给的评估材料准备等各项工作任务，为创建先进党支部贡献出一份力量。</a:t>
            </a:r>
            <a:endParaRPr lang="zh-CN" altLang="en-US" sz="2400" dirty="0">
              <a:solidFill>
                <a:prstClr val="white"/>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3295" r="10683" b="2828"/>
          <a:stretch/>
        </p:blipFill>
        <p:spPr>
          <a:xfrm>
            <a:off x="500988" y="886689"/>
            <a:ext cx="6543119" cy="528793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4107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1" presetClass="entr" presetSubtype="1" fill="hold"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2"/>
          </p:nvPr>
        </p:nvSpPr>
        <p:spPr>
          <a:xfrm>
            <a:off x="5090864" y="116632"/>
            <a:ext cx="3657600" cy="4572000"/>
          </a:xfrm>
        </p:spPr>
        <p:txBody>
          <a:bodyPr>
            <a:noAutofit/>
          </a:bodyPr>
          <a:lstStyle/>
          <a:p>
            <a:pPr lvl="0"/>
            <a:r>
              <a:rPr lang="zh-CN" altLang="zh-CN" sz="2200" b="1" dirty="0">
                <a:latin typeface="+mn-ea"/>
              </a:rPr>
              <a:t>实训室建设方面</a:t>
            </a:r>
            <a:r>
              <a:rPr lang="zh-CN" altLang="zh-CN" sz="2200" b="1" dirty="0" smtClean="0">
                <a:latin typeface="+mn-ea"/>
              </a:rPr>
              <a:t>，新建</a:t>
            </a:r>
            <a:r>
              <a:rPr lang="zh-CN" altLang="zh-CN" sz="2200" b="1" dirty="0">
                <a:latin typeface="+mn-ea"/>
              </a:rPr>
              <a:t>了</a:t>
            </a:r>
            <a:r>
              <a:rPr lang="en-US" altLang="zh-CN" sz="2200" b="1" dirty="0">
                <a:latin typeface="+mn-ea"/>
              </a:rPr>
              <a:t>4</a:t>
            </a:r>
            <a:r>
              <a:rPr lang="zh-CN" altLang="zh-CN" sz="2200" b="1" dirty="0">
                <a:latin typeface="+mn-ea"/>
              </a:rPr>
              <a:t>个会计实训室</a:t>
            </a:r>
            <a:r>
              <a:rPr lang="zh-CN" altLang="zh-CN" sz="2200" b="1" dirty="0" smtClean="0">
                <a:latin typeface="+mn-ea"/>
              </a:rPr>
              <a:t>。满足</a:t>
            </a:r>
            <a:r>
              <a:rPr lang="zh-CN" altLang="zh-CN" sz="2200" b="1" dirty="0">
                <a:latin typeface="+mn-ea"/>
              </a:rPr>
              <a:t>了会计专业</a:t>
            </a:r>
            <a:r>
              <a:rPr lang="zh-CN" altLang="zh-CN" sz="2200" b="1" dirty="0" smtClean="0">
                <a:latin typeface="+mn-ea"/>
              </a:rPr>
              <a:t>群实</a:t>
            </a:r>
            <a:r>
              <a:rPr lang="zh-CN" altLang="zh-CN" sz="2200" b="1" dirty="0">
                <a:latin typeface="+mn-ea"/>
              </a:rPr>
              <a:t>训的要求。</a:t>
            </a:r>
          </a:p>
          <a:p>
            <a:pPr lvl="0"/>
            <a:r>
              <a:rPr lang="zh-CN" altLang="zh-CN" sz="2200" b="1" dirty="0">
                <a:latin typeface="+mn-ea"/>
              </a:rPr>
              <a:t>教学改革方面</a:t>
            </a:r>
            <a:r>
              <a:rPr lang="zh-CN" altLang="zh-CN" sz="2200" b="1" dirty="0" smtClean="0">
                <a:latin typeface="+mn-ea"/>
              </a:rPr>
              <a:t>，改革两</a:t>
            </a:r>
            <a:r>
              <a:rPr lang="zh-CN" altLang="zh-CN" sz="2200" b="1" dirty="0">
                <a:latin typeface="+mn-ea"/>
              </a:rPr>
              <a:t>门课的教学内容、教学形式、教学手段及考核方式。同时将《</a:t>
            </a:r>
            <a:r>
              <a:rPr lang="en-US" altLang="zh-CN" sz="2200" b="1" dirty="0">
                <a:latin typeface="+mn-ea"/>
              </a:rPr>
              <a:t>V</a:t>
            </a:r>
            <a:r>
              <a:rPr lang="zh-CN" altLang="zh-CN" sz="2200" b="1" dirty="0">
                <a:latin typeface="+mn-ea"/>
              </a:rPr>
              <a:t>财》完美融入到会计专业课程</a:t>
            </a:r>
            <a:r>
              <a:rPr lang="zh-CN" altLang="zh-CN" sz="2200" b="1" dirty="0" smtClean="0">
                <a:latin typeface="+mn-ea"/>
              </a:rPr>
              <a:t>体系</a:t>
            </a:r>
            <a:r>
              <a:rPr lang="zh-CN" altLang="en-US" sz="2200" b="1" dirty="0" smtClean="0">
                <a:latin typeface="+mn-ea"/>
              </a:rPr>
              <a:t>。</a:t>
            </a:r>
            <a:endParaRPr lang="zh-CN" altLang="zh-CN" sz="2200" b="1" dirty="0">
              <a:latin typeface="+mn-ea"/>
            </a:endParaRPr>
          </a:p>
          <a:p>
            <a:pPr lvl="0"/>
            <a:r>
              <a:rPr lang="zh-CN" altLang="zh-CN" sz="2200" b="1" dirty="0">
                <a:latin typeface="+mn-ea"/>
              </a:rPr>
              <a:t>指导</a:t>
            </a:r>
            <a:r>
              <a:rPr lang="en-US" altLang="zh-CN" sz="2200" b="1" dirty="0">
                <a:latin typeface="+mn-ea"/>
              </a:rPr>
              <a:t>2014</a:t>
            </a:r>
            <a:r>
              <a:rPr lang="zh-CN" altLang="zh-CN" sz="2200" b="1" dirty="0">
                <a:latin typeface="+mn-ea"/>
              </a:rPr>
              <a:t>级学生参加辽宁省教育厅组织的会计技能大赛获得团体一等奖。</a:t>
            </a:r>
          </a:p>
          <a:p>
            <a:pPr lvl="0"/>
            <a:r>
              <a:rPr lang="zh-CN" altLang="zh-CN" sz="2200" b="1" dirty="0" smtClean="0">
                <a:latin typeface="+mn-ea"/>
              </a:rPr>
              <a:t>首批</a:t>
            </a:r>
            <a:r>
              <a:rPr lang="zh-CN" altLang="zh-CN" sz="2200" b="1" dirty="0">
                <a:latin typeface="+mn-ea"/>
              </a:rPr>
              <a:t>校级精品</a:t>
            </a:r>
            <a:r>
              <a:rPr lang="zh-CN" altLang="zh-CN" sz="2200" b="1" dirty="0" smtClean="0">
                <a:latin typeface="+mn-ea"/>
              </a:rPr>
              <a:t>课</a:t>
            </a:r>
            <a:endParaRPr lang="en-US" altLang="zh-CN" sz="2200" b="1" dirty="0" smtClean="0">
              <a:latin typeface="+mn-ea"/>
            </a:endParaRPr>
          </a:p>
          <a:p>
            <a:pPr lvl="0"/>
            <a:r>
              <a:rPr lang="zh-CN" altLang="zh-CN" sz="2200" b="1" dirty="0" smtClean="0">
                <a:latin typeface="+mn-ea"/>
              </a:rPr>
              <a:t>校</a:t>
            </a:r>
            <a:r>
              <a:rPr lang="zh-CN" altLang="zh-CN" sz="2200" b="1" dirty="0">
                <a:latin typeface="+mn-ea"/>
              </a:rPr>
              <a:t>级教学名师。</a:t>
            </a:r>
          </a:p>
          <a:p>
            <a:pPr lvl="0"/>
            <a:r>
              <a:rPr lang="zh-CN" altLang="zh-CN" sz="2200" b="1" dirty="0" smtClean="0">
                <a:latin typeface="+mn-ea"/>
              </a:rPr>
              <a:t>校</a:t>
            </a:r>
            <a:r>
              <a:rPr lang="zh-CN" altLang="zh-CN" sz="2200" b="1" dirty="0">
                <a:latin typeface="+mn-ea"/>
              </a:rPr>
              <a:t>级教学成果一等奖</a:t>
            </a:r>
          </a:p>
          <a:p>
            <a:r>
              <a:rPr lang="zh-CN" altLang="zh-CN" sz="2200" b="1" dirty="0">
                <a:latin typeface="+mn-ea"/>
              </a:rPr>
              <a:t>主持辽宁省十二五科学规划</a:t>
            </a:r>
            <a:r>
              <a:rPr lang="zh-CN" altLang="zh-CN" sz="2200" b="1" dirty="0" smtClean="0">
                <a:latin typeface="+mn-ea"/>
              </a:rPr>
              <a:t>课题结</a:t>
            </a:r>
            <a:r>
              <a:rPr lang="zh-CN" altLang="zh-CN" sz="2200" b="1" dirty="0">
                <a:latin typeface="+mn-ea"/>
              </a:rPr>
              <a:t>题。</a:t>
            </a:r>
          </a:p>
        </p:txBody>
      </p:sp>
      <p:sp>
        <p:nvSpPr>
          <p:cNvPr id="3" name="TextBox 2"/>
          <p:cNvSpPr txBox="1"/>
          <p:nvPr/>
        </p:nvSpPr>
        <p:spPr>
          <a:xfrm>
            <a:off x="357158" y="4286256"/>
            <a:ext cx="4786346" cy="1938992"/>
          </a:xfrm>
          <a:prstGeom prst="rect">
            <a:avLst/>
          </a:prstGeom>
          <a:noFill/>
        </p:spPr>
        <p:txBody>
          <a:bodyPr wrap="square" rtlCol="0">
            <a:spAutoFit/>
          </a:bodyPr>
          <a:lstStyle/>
          <a:p>
            <a:r>
              <a:rPr lang="zh-CN" altLang="en-US" sz="2400" b="1" dirty="0" smtClean="0">
                <a:solidFill>
                  <a:srgbClr val="FF0000"/>
                </a:solidFill>
              </a:rPr>
              <a:t>吴玉平    经管分院副院长</a:t>
            </a:r>
            <a:endParaRPr lang="en-US" altLang="zh-CN" sz="2400" b="1" dirty="0" smtClean="0">
              <a:solidFill>
                <a:srgbClr val="FF0000"/>
              </a:solidFill>
            </a:endParaRPr>
          </a:p>
          <a:p>
            <a:r>
              <a:rPr lang="zh-CN" altLang="en-US" sz="2400" b="1" dirty="0" smtClean="0">
                <a:solidFill>
                  <a:srgbClr val="FF0000"/>
                </a:solidFill>
              </a:rPr>
              <a:t>              会计专业教研室主任</a:t>
            </a:r>
            <a:endParaRPr lang="en-US" altLang="zh-CN" sz="2400" b="1" dirty="0" smtClean="0">
              <a:solidFill>
                <a:srgbClr val="FF0000"/>
              </a:solidFill>
            </a:endParaRPr>
          </a:p>
          <a:p>
            <a:r>
              <a:rPr lang="zh-CN" altLang="en-US" sz="2400" b="1" dirty="0" smtClean="0">
                <a:solidFill>
                  <a:srgbClr val="FF0000"/>
                </a:solidFill>
              </a:rPr>
              <a:t>              副教授</a:t>
            </a:r>
            <a:endParaRPr lang="en-US" altLang="zh-CN" sz="2400" b="1" dirty="0" smtClean="0">
              <a:solidFill>
                <a:srgbClr val="FF0000"/>
              </a:solidFill>
            </a:endParaRPr>
          </a:p>
          <a:p>
            <a:r>
              <a:rPr lang="en-US" altLang="zh-CN" sz="2400" b="1" dirty="0">
                <a:solidFill>
                  <a:srgbClr val="FF0000"/>
                </a:solidFill>
              </a:rPr>
              <a:t> </a:t>
            </a:r>
            <a:r>
              <a:rPr lang="en-US" altLang="zh-CN" sz="2400" b="1" dirty="0" smtClean="0">
                <a:solidFill>
                  <a:srgbClr val="FF0000"/>
                </a:solidFill>
              </a:rPr>
              <a:t>             </a:t>
            </a:r>
            <a:r>
              <a:rPr lang="zh-CN" altLang="en-US" sz="2400" b="1" dirty="0" smtClean="0">
                <a:solidFill>
                  <a:srgbClr val="FF0000"/>
                </a:solidFill>
              </a:rPr>
              <a:t>高级经济师</a:t>
            </a:r>
            <a:endParaRPr lang="en-US" altLang="zh-CN" sz="2400" b="1" dirty="0" smtClean="0">
              <a:solidFill>
                <a:srgbClr val="FF0000"/>
              </a:solidFill>
            </a:endParaRPr>
          </a:p>
          <a:p>
            <a:r>
              <a:rPr lang="en-US" altLang="zh-CN" sz="2400" b="1" dirty="0" smtClean="0">
                <a:solidFill>
                  <a:srgbClr val="FF0000"/>
                </a:solidFill>
              </a:rPr>
              <a:t>              </a:t>
            </a:r>
            <a:endParaRPr lang="zh-CN" altLang="en-US" sz="2400" b="1" dirty="0">
              <a:solidFill>
                <a:srgbClr val="FF0000"/>
              </a:solidFill>
            </a:endParaRPr>
          </a:p>
        </p:txBody>
      </p:sp>
      <p:pic>
        <p:nvPicPr>
          <p:cNvPr id="8" name="内容占位符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65503" y="350658"/>
            <a:ext cx="4738545" cy="3553908"/>
          </a:xfrm>
        </p:spPr>
      </p:pic>
    </p:spTree>
    <p:extLst>
      <p:ext uri="{BB962C8B-B14F-4D97-AF65-F5344CB8AC3E}">
        <p14:creationId xmlns:p14="http://schemas.microsoft.com/office/powerpoint/2010/main" val="96136744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99592" y="272037"/>
            <a:ext cx="3312368" cy="4085657"/>
          </a:xfrm>
        </p:spPr>
      </p:pic>
      <p:sp>
        <p:nvSpPr>
          <p:cNvPr id="4" name="内容占位符 3"/>
          <p:cNvSpPr>
            <a:spLocks noGrp="1"/>
          </p:cNvSpPr>
          <p:nvPr>
            <p:ph sz="quarter" idx="2"/>
          </p:nvPr>
        </p:nvSpPr>
        <p:spPr>
          <a:xfrm>
            <a:off x="4932040" y="332656"/>
            <a:ext cx="3657600" cy="4572000"/>
          </a:xfrm>
        </p:spPr>
        <p:txBody>
          <a:bodyPr>
            <a:normAutofit fontScale="92500"/>
          </a:bodyPr>
          <a:lstStyle/>
          <a:p>
            <a:pPr marL="0" indent="0">
              <a:lnSpc>
                <a:spcPct val="160000"/>
              </a:lnSpc>
              <a:buFontTx/>
              <a:buNone/>
            </a:pPr>
            <a:r>
              <a:rPr lang="zh-CN" altLang="en-US" b="1" dirty="0">
                <a:latin typeface="+mn-ea"/>
              </a:rPr>
              <a:t> </a:t>
            </a:r>
            <a:r>
              <a:rPr lang="zh-CN" altLang="en-US" b="1" dirty="0" smtClean="0">
                <a:latin typeface="+mn-ea"/>
              </a:rPr>
              <a:t>   </a:t>
            </a:r>
            <a:r>
              <a:rPr lang="zh-CN" altLang="zh-CN" b="1" dirty="0" smtClean="0">
                <a:latin typeface="+mn-ea"/>
              </a:rPr>
              <a:t>指导</a:t>
            </a:r>
            <a:r>
              <a:rPr lang="zh-CN" altLang="zh-CN" b="1" dirty="0">
                <a:latin typeface="+mn-ea"/>
              </a:rPr>
              <a:t>学生参加省厅主办的会计技能大赛，连续两年获团体一等奖。获</a:t>
            </a:r>
            <a:r>
              <a:rPr lang="en-US" altLang="zh-CN" b="1" dirty="0">
                <a:latin typeface="+mn-ea"/>
              </a:rPr>
              <a:t>2016</a:t>
            </a:r>
            <a:r>
              <a:rPr lang="zh-CN" altLang="zh-CN" b="1" dirty="0">
                <a:latin typeface="+mn-ea"/>
              </a:rPr>
              <a:t>年校级优秀教学成果奖</a:t>
            </a:r>
            <a:r>
              <a:rPr lang="zh-CN" altLang="zh-CN" b="1" dirty="0" smtClean="0">
                <a:latin typeface="+mn-ea"/>
              </a:rPr>
              <a:t>二等奖。</a:t>
            </a:r>
            <a:r>
              <a:rPr lang="zh-CN" altLang="zh-CN" b="1" dirty="0">
                <a:latin typeface="+mn-ea"/>
              </a:rPr>
              <a:t>在</a:t>
            </a:r>
            <a:r>
              <a:rPr lang="en-US" altLang="zh-CN" b="1" dirty="0">
                <a:latin typeface="+mn-ea"/>
              </a:rPr>
              <a:t>2016-2017</a:t>
            </a:r>
            <a:r>
              <a:rPr lang="zh-CN" altLang="zh-CN" b="1" dirty="0">
                <a:latin typeface="+mn-ea"/>
              </a:rPr>
              <a:t>学年第一学期教学改革经验交流活动中获一等奖。主持校级教学改革研究项目结题一项</a:t>
            </a:r>
            <a:r>
              <a:rPr lang="zh-CN" altLang="zh-CN" b="1" dirty="0" smtClean="0">
                <a:latin typeface="+mn-ea"/>
              </a:rPr>
              <a:t>。</a:t>
            </a:r>
            <a:endParaRPr lang="zh-CN" altLang="en-US" sz="2400" b="1" dirty="0">
              <a:latin typeface="+mn-ea"/>
            </a:endParaRPr>
          </a:p>
        </p:txBody>
      </p:sp>
      <p:sp>
        <p:nvSpPr>
          <p:cNvPr id="3" name="TextBox 2"/>
          <p:cNvSpPr txBox="1"/>
          <p:nvPr/>
        </p:nvSpPr>
        <p:spPr>
          <a:xfrm>
            <a:off x="179512" y="4604935"/>
            <a:ext cx="5072098" cy="830997"/>
          </a:xfrm>
          <a:prstGeom prst="rect">
            <a:avLst/>
          </a:prstGeom>
          <a:noFill/>
        </p:spPr>
        <p:txBody>
          <a:bodyPr wrap="square" rtlCol="0">
            <a:spAutoFit/>
          </a:bodyPr>
          <a:lstStyle/>
          <a:p>
            <a:r>
              <a:rPr lang="zh-CN" altLang="en-US" sz="2400" b="1" dirty="0" smtClean="0">
                <a:solidFill>
                  <a:srgbClr val="FF0000"/>
                </a:solidFill>
              </a:rPr>
              <a:t>宋红尔   会计与审计专业教研室主任</a:t>
            </a:r>
            <a:endParaRPr lang="en-US" altLang="zh-CN" sz="2400" b="1" dirty="0" smtClean="0">
              <a:solidFill>
                <a:srgbClr val="FF0000"/>
              </a:solidFill>
            </a:endParaRPr>
          </a:p>
          <a:p>
            <a:r>
              <a:rPr lang="en-US" altLang="zh-CN" sz="2400" b="1" dirty="0" smtClean="0">
                <a:solidFill>
                  <a:srgbClr val="FF0000"/>
                </a:solidFill>
              </a:rPr>
              <a:t>             </a:t>
            </a:r>
            <a:r>
              <a:rPr lang="en-US" altLang="zh-CN" sz="2400" b="1" dirty="0">
                <a:solidFill>
                  <a:srgbClr val="FF0000"/>
                </a:solidFill>
              </a:rPr>
              <a:t> </a:t>
            </a:r>
            <a:r>
              <a:rPr lang="zh-CN" altLang="en-US" sz="2400" b="1" dirty="0" smtClean="0">
                <a:solidFill>
                  <a:srgbClr val="FF0000"/>
                </a:solidFill>
              </a:rPr>
              <a:t>讲师</a:t>
            </a:r>
            <a:endParaRPr lang="zh-CN" altLang="en-US" sz="2400" b="1" dirty="0">
              <a:solidFill>
                <a:srgbClr val="FF0000"/>
              </a:solidFill>
            </a:endParaRPr>
          </a:p>
        </p:txBody>
      </p:sp>
    </p:spTree>
    <p:extLst>
      <p:ext uri="{BB962C8B-B14F-4D97-AF65-F5344CB8AC3E}">
        <p14:creationId xmlns:p14="http://schemas.microsoft.com/office/powerpoint/2010/main" val="397956298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2"/>
          </p:nvPr>
        </p:nvSpPr>
        <p:spPr>
          <a:xfrm>
            <a:off x="4572000" y="404664"/>
            <a:ext cx="3960440" cy="5976664"/>
          </a:xfrm>
        </p:spPr>
        <p:txBody>
          <a:bodyPr>
            <a:normAutofit/>
          </a:bodyPr>
          <a:lstStyle/>
          <a:p>
            <a:r>
              <a:rPr lang="en-US" altLang="zh-CN" sz="2000" b="1" dirty="0" smtClean="0"/>
              <a:t>    </a:t>
            </a:r>
            <a:r>
              <a:rPr lang="zh-CN" altLang="zh-CN" sz="2000" b="1" dirty="0" smtClean="0"/>
              <a:t>作为</a:t>
            </a:r>
            <a:r>
              <a:rPr lang="zh-CN" altLang="zh-CN" sz="2000" b="1" dirty="0"/>
              <a:t>机电系主任，全面负责系内各项工作，较好地完成了</a:t>
            </a:r>
            <a:r>
              <a:rPr lang="en-US" altLang="zh-CN" sz="2000" b="1" dirty="0"/>
              <a:t>2016</a:t>
            </a:r>
            <a:r>
              <a:rPr lang="zh-CN" altLang="zh-CN" sz="2000" b="1" dirty="0"/>
              <a:t>年度机电系工作目标责任状的各项工作内容</a:t>
            </a:r>
            <a:r>
              <a:rPr lang="zh-CN" altLang="zh-CN" sz="2000" b="1" dirty="0" smtClean="0"/>
              <a:t>。</a:t>
            </a:r>
            <a:endParaRPr lang="en-US" altLang="zh-CN" sz="2000" b="1" dirty="0" smtClean="0"/>
          </a:p>
          <a:p>
            <a:r>
              <a:rPr lang="zh-CN" altLang="en-US" sz="2000" b="1" dirty="0"/>
              <a:t> </a:t>
            </a:r>
            <a:r>
              <a:rPr lang="zh-CN" altLang="en-US" sz="2000" b="1" dirty="0" smtClean="0"/>
              <a:t>   </a:t>
            </a:r>
            <a:r>
              <a:rPr lang="zh-CN" altLang="zh-CN" sz="2000" b="1" dirty="0" smtClean="0"/>
              <a:t>工作</a:t>
            </a:r>
            <a:r>
              <a:rPr lang="zh-CN" altLang="zh-CN" sz="2000" b="1" dirty="0"/>
              <a:t>中注重领导班子的作风建设和教师教育教学能力的培养与提高，团队中形成了向上、向善、向好的良好风气</a:t>
            </a:r>
            <a:r>
              <a:rPr lang="zh-CN" altLang="zh-CN" sz="2000" b="1" dirty="0" smtClean="0"/>
              <a:t>。</a:t>
            </a:r>
            <a:endParaRPr lang="en-US" altLang="zh-CN" sz="2000" b="1" dirty="0" smtClean="0"/>
          </a:p>
          <a:p>
            <a:r>
              <a:rPr lang="en-US" altLang="zh-CN" sz="2000" b="1" dirty="0"/>
              <a:t> </a:t>
            </a:r>
            <a:r>
              <a:rPr lang="en-US" altLang="zh-CN" sz="2000" b="1" dirty="0" smtClean="0"/>
              <a:t>   </a:t>
            </a:r>
            <a:r>
              <a:rPr lang="zh-CN" altLang="zh-CN" sz="2000" b="1" dirty="0" smtClean="0"/>
              <a:t>做好</a:t>
            </a:r>
            <a:r>
              <a:rPr lang="zh-CN" altLang="zh-CN" sz="2000" b="1" dirty="0"/>
              <a:t>专业建设的顶层设计，认真组织实施好</a:t>
            </a:r>
            <a:r>
              <a:rPr lang="en-US" altLang="zh-CN" sz="2000" b="1" dirty="0"/>
              <a:t>15</a:t>
            </a:r>
            <a:r>
              <a:rPr lang="zh-CN" altLang="zh-CN" sz="2000" b="1" dirty="0"/>
              <a:t>版人才培养方案，圆满完成二期实训室设备、场地建设及搬迁</a:t>
            </a:r>
            <a:r>
              <a:rPr lang="zh-CN" altLang="zh-CN" sz="2000" b="1" dirty="0" smtClean="0"/>
              <a:t>工作</a:t>
            </a:r>
            <a:r>
              <a:rPr lang="zh-CN" altLang="en-US" sz="2000" b="1" dirty="0" smtClean="0"/>
              <a:t>。</a:t>
            </a:r>
            <a:endParaRPr lang="en-US" altLang="zh-CN" sz="2000" b="1" dirty="0" smtClean="0"/>
          </a:p>
          <a:p>
            <a:pPr marL="269875" indent="-269875">
              <a:buNone/>
            </a:pPr>
            <a:r>
              <a:rPr lang="en-US" altLang="zh-CN" sz="2000" b="1" dirty="0" smtClean="0"/>
              <a:t>        </a:t>
            </a:r>
            <a:r>
              <a:rPr lang="zh-CN" altLang="zh-CN" sz="2000" b="1" dirty="0" smtClean="0"/>
              <a:t>从</a:t>
            </a:r>
            <a:r>
              <a:rPr lang="zh-CN" altLang="zh-CN" sz="2000" b="1" dirty="0"/>
              <a:t>人员引进和青蓝工程做</a:t>
            </a:r>
            <a:r>
              <a:rPr lang="zh-CN" altLang="zh-CN" sz="2000" b="1" dirty="0" smtClean="0"/>
              <a:t>起</a:t>
            </a:r>
            <a:r>
              <a:rPr lang="en-US" altLang="zh-CN" sz="2000" b="1" dirty="0" smtClean="0"/>
              <a:t>  ，</a:t>
            </a:r>
            <a:r>
              <a:rPr lang="zh-CN" altLang="zh-CN" sz="2000" b="1" dirty="0" smtClean="0"/>
              <a:t>加强</a:t>
            </a:r>
            <a:r>
              <a:rPr lang="zh-CN" altLang="zh-CN" sz="2000" b="1" dirty="0"/>
              <a:t>师资队伍</a:t>
            </a:r>
            <a:r>
              <a:rPr lang="zh-CN" altLang="zh-CN" sz="2000" b="1" dirty="0" smtClean="0"/>
              <a:t>建设</a:t>
            </a:r>
            <a:r>
              <a:rPr lang="zh-CN" altLang="en-US" sz="2000" b="1" dirty="0" smtClean="0"/>
              <a:t>。</a:t>
            </a:r>
            <a:endParaRPr lang="en-US" altLang="zh-CN" sz="2000" b="1" dirty="0" smtClean="0"/>
          </a:p>
          <a:p>
            <a:pPr marL="269875" indent="-269875">
              <a:buNone/>
            </a:pPr>
            <a:r>
              <a:rPr lang="en-US" altLang="zh-CN" sz="2000" b="1" dirty="0" smtClean="0"/>
              <a:t>        </a:t>
            </a:r>
            <a:r>
              <a:rPr lang="zh-CN" altLang="zh-CN" sz="2000" b="1" dirty="0" smtClean="0"/>
              <a:t>重视</a:t>
            </a:r>
            <a:r>
              <a:rPr lang="zh-CN" altLang="zh-CN" sz="2000" b="1" dirty="0"/>
              <a:t>校内外实习实训基地建设和</a:t>
            </a:r>
            <a:r>
              <a:rPr lang="zh-CN" altLang="zh-CN" sz="2000" b="1" dirty="0" smtClean="0"/>
              <a:t>管理</a:t>
            </a:r>
            <a:r>
              <a:rPr lang="zh-CN" altLang="en-US" sz="2000" b="1" dirty="0" smtClean="0"/>
              <a:t>，多次深入实训基地，与大中型企业共建实训基地。</a:t>
            </a:r>
            <a:endParaRPr lang="en-US" altLang="zh-CN" sz="2000" b="1" dirty="0" smtClean="0"/>
          </a:p>
          <a:p>
            <a:pPr marL="269875" indent="-269875">
              <a:buNone/>
            </a:pPr>
            <a:r>
              <a:rPr lang="zh-CN" altLang="en-US" sz="2000" b="1" dirty="0" smtClean="0"/>
              <a:t>        积极筹划校中厂。</a:t>
            </a:r>
            <a:endParaRPr lang="en-US" altLang="zh-CN" sz="2000" b="1" dirty="0" smtClean="0"/>
          </a:p>
          <a:p>
            <a:pPr marL="269875" indent="-269875">
              <a:buNone/>
            </a:pPr>
            <a:endParaRPr lang="zh-CN" altLang="zh-CN" sz="2000" b="1" dirty="0"/>
          </a:p>
        </p:txBody>
      </p:sp>
      <p:sp>
        <p:nvSpPr>
          <p:cNvPr id="6" name="TextBox 5"/>
          <p:cNvSpPr txBox="1"/>
          <p:nvPr/>
        </p:nvSpPr>
        <p:spPr>
          <a:xfrm>
            <a:off x="928662" y="3645024"/>
            <a:ext cx="3168352" cy="830997"/>
          </a:xfrm>
          <a:prstGeom prst="rect">
            <a:avLst/>
          </a:prstGeom>
          <a:noFill/>
        </p:spPr>
        <p:txBody>
          <a:bodyPr wrap="square" rtlCol="0">
            <a:spAutoFit/>
          </a:bodyPr>
          <a:lstStyle/>
          <a:p>
            <a:r>
              <a:rPr lang="zh-CN" altLang="en-US" sz="2400" b="1" dirty="0" smtClean="0">
                <a:solidFill>
                  <a:srgbClr val="FF0000"/>
                </a:solidFill>
              </a:rPr>
              <a:t>张波    机械分院院长</a:t>
            </a:r>
            <a:endParaRPr lang="en-US" altLang="zh-CN" sz="2400" b="1" dirty="0" smtClean="0">
              <a:solidFill>
                <a:srgbClr val="FF0000"/>
              </a:solidFill>
            </a:endParaRPr>
          </a:p>
          <a:p>
            <a:r>
              <a:rPr lang="en-US" altLang="zh-CN" sz="2400" b="1" dirty="0">
                <a:solidFill>
                  <a:srgbClr val="FF0000"/>
                </a:solidFill>
              </a:rPr>
              <a:t> </a:t>
            </a:r>
            <a:r>
              <a:rPr lang="en-US" altLang="zh-CN" sz="2400" b="1" dirty="0" smtClean="0">
                <a:solidFill>
                  <a:srgbClr val="FF0000"/>
                </a:solidFill>
              </a:rPr>
              <a:t>          </a:t>
            </a:r>
            <a:r>
              <a:rPr lang="zh-CN" altLang="en-US" sz="2400" b="1" dirty="0" smtClean="0">
                <a:solidFill>
                  <a:srgbClr val="FF0000"/>
                </a:solidFill>
              </a:rPr>
              <a:t>教授</a:t>
            </a:r>
            <a:endParaRPr lang="zh-CN" altLang="en-US" sz="2400" b="1" dirty="0">
              <a:solidFill>
                <a:srgbClr val="FF0000"/>
              </a:solidFill>
            </a:endParaRPr>
          </a:p>
        </p:txBody>
      </p:sp>
      <p:pic>
        <p:nvPicPr>
          <p:cNvPr id="8" name="内容占位符 7"/>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90580" y="188640"/>
            <a:ext cx="4644516" cy="3096344"/>
          </a:xfrm>
        </p:spPr>
      </p:pic>
    </p:spTree>
    <p:extLst>
      <p:ext uri="{BB962C8B-B14F-4D97-AF65-F5344CB8AC3E}">
        <p14:creationId xmlns:p14="http://schemas.microsoft.com/office/powerpoint/2010/main" val="318143604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9512" y="156165"/>
            <a:ext cx="4176464" cy="3848899"/>
          </a:xfrm>
        </p:spPr>
      </p:pic>
      <p:sp>
        <p:nvSpPr>
          <p:cNvPr id="4" name="内容占位符 3"/>
          <p:cNvSpPr>
            <a:spLocks noGrp="1"/>
          </p:cNvSpPr>
          <p:nvPr>
            <p:ph sz="quarter" idx="2"/>
          </p:nvPr>
        </p:nvSpPr>
        <p:spPr>
          <a:xfrm>
            <a:off x="4427984" y="44624"/>
            <a:ext cx="4248472" cy="4572000"/>
          </a:xfrm>
        </p:spPr>
        <p:txBody>
          <a:bodyPr>
            <a:noAutofit/>
          </a:bodyPr>
          <a:lstStyle/>
          <a:p>
            <a:pPr marL="0" indent="486000">
              <a:lnSpc>
                <a:spcPct val="150000"/>
              </a:lnSpc>
              <a:buFontTx/>
              <a:buNone/>
            </a:pPr>
            <a:r>
              <a:rPr lang="zh-CN" altLang="zh-CN" sz="1800" b="1" dirty="0" smtClean="0"/>
              <a:t>组织</a:t>
            </a:r>
            <a:r>
              <a:rPr lang="zh-CN" altLang="zh-CN" sz="1800" b="1" dirty="0"/>
              <a:t>协调并达成与锦州鑫华会计师</a:t>
            </a:r>
            <a:r>
              <a:rPr lang="zh-CN" altLang="zh-CN" sz="1800" b="1" dirty="0" smtClean="0"/>
              <a:t>事务所</a:t>
            </a:r>
            <a:r>
              <a:rPr lang="zh-CN" altLang="en-US" sz="1800" b="1" dirty="0" smtClean="0"/>
              <a:t>继续</a:t>
            </a:r>
            <a:r>
              <a:rPr lang="zh-CN" altLang="zh-CN" sz="1800" b="1" dirty="0" smtClean="0"/>
              <a:t>进行</a:t>
            </a:r>
            <a:r>
              <a:rPr lang="zh-CN" altLang="zh-CN" sz="1800" b="1" dirty="0"/>
              <a:t>校内综合实训，在学生实践能力培养方面取得很</a:t>
            </a:r>
            <a:r>
              <a:rPr lang="zh-CN" altLang="zh-CN" sz="1800" b="1" dirty="0" smtClean="0"/>
              <a:t>好成绩</a:t>
            </a:r>
            <a:r>
              <a:rPr lang="zh-CN" altLang="en-US" sz="1800" b="1" dirty="0" smtClean="0"/>
              <a:t>。</a:t>
            </a:r>
            <a:endParaRPr lang="en-US" altLang="zh-CN" sz="1800" b="1" dirty="0" smtClean="0"/>
          </a:p>
          <a:p>
            <a:pPr marL="0" indent="486000">
              <a:lnSpc>
                <a:spcPct val="150000"/>
              </a:lnSpc>
              <a:buFontTx/>
              <a:buNone/>
            </a:pPr>
            <a:r>
              <a:rPr lang="zh-CN" altLang="zh-CN" sz="1800" b="1" dirty="0" smtClean="0"/>
              <a:t>组织</a:t>
            </a:r>
            <a:r>
              <a:rPr lang="zh-CN" altLang="zh-CN" sz="1800" b="1" dirty="0"/>
              <a:t>策划成立锦州德恒会计服务有限公司，为今后会计专业学生实践教学</a:t>
            </a:r>
            <a:r>
              <a:rPr lang="zh-CN" altLang="zh-CN" sz="1800" b="1" dirty="0" smtClean="0"/>
              <a:t>打下基础</a:t>
            </a:r>
            <a:r>
              <a:rPr lang="zh-CN" altLang="en-US" sz="1800" b="1" dirty="0"/>
              <a:t>。</a:t>
            </a:r>
            <a:endParaRPr lang="en-US" altLang="zh-CN" sz="1800" b="1" dirty="0" smtClean="0"/>
          </a:p>
          <a:p>
            <a:pPr marL="0" indent="486000">
              <a:lnSpc>
                <a:spcPct val="150000"/>
              </a:lnSpc>
              <a:buFontTx/>
              <a:buNone/>
            </a:pPr>
            <a:r>
              <a:rPr lang="zh-CN" altLang="zh-CN" sz="1800" b="1" dirty="0" smtClean="0"/>
              <a:t>暑假</a:t>
            </a:r>
            <a:r>
              <a:rPr lang="zh-CN" altLang="zh-CN" sz="1800" b="1" dirty="0"/>
              <a:t>、寒假时间加班编写校史馆材料，为学校专升本和上层次做了大量工作，目前，该项工作已经基本顺利</a:t>
            </a:r>
            <a:r>
              <a:rPr lang="zh-CN" altLang="zh-CN" sz="1800" b="1" dirty="0" smtClean="0"/>
              <a:t>完成</a:t>
            </a:r>
            <a:r>
              <a:rPr lang="zh-CN" altLang="en-US" sz="1800" b="1" dirty="0" smtClean="0"/>
              <a:t>。</a:t>
            </a:r>
            <a:endParaRPr lang="en-US" altLang="zh-CN" sz="1800" b="1" dirty="0" smtClean="0"/>
          </a:p>
          <a:p>
            <a:pPr marL="0" indent="486000">
              <a:lnSpc>
                <a:spcPct val="150000"/>
              </a:lnSpc>
              <a:buFontTx/>
              <a:buNone/>
            </a:pPr>
            <a:r>
              <a:rPr lang="zh-CN" altLang="zh-CN" sz="1800" b="1" dirty="0" smtClean="0"/>
              <a:t>积极</a:t>
            </a:r>
            <a:r>
              <a:rPr lang="zh-CN" altLang="zh-CN" sz="1800" b="1" dirty="0"/>
              <a:t>组织原财经系教师顺利完成教学科研、学生教育管理和大学生创新创业工作，取得校级优秀教学成果两项，学生校内实践教学效果明显、大学生创新创业大赛获得省级一等奖等好成绩。</a:t>
            </a:r>
            <a:endParaRPr lang="zh-CN" altLang="en-US" sz="1800" b="1" dirty="0"/>
          </a:p>
        </p:txBody>
      </p:sp>
      <p:sp>
        <p:nvSpPr>
          <p:cNvPr id="3" name="TextBox 2"/>
          <p:cNvSpPr txBox="1"/>
          <p:nvPr/>
        </p:nvSpPr>
        <p:spPr>
          <a:xfrm>
            <a:off x="323528" y="4221088"/>
            <a:ext cx="4392488" cy="461665"/>
          </a:xfrm>
          <a:prstGeom prst="rect">
            <a:avLst/>
          </a:prstGeom>
          <a:noFill/>
        </p:spPr>
        <p:txBody>
          <a:bodyPr wrap="square" rtlCol="0">
            <a:spAutoFit/>
          </a:bodyPr>
          <a:lstStyle/>
          <a:p>
            <a:r>
              <a:rPr lang="zh-CN" altLang="en-US" sz="2400" b="1" dirty="0" smtClean="0">
                <a:solidFill>
                  <a:srgbClr val="FF0000"/>
                </a:solidFill>
              </a:rPr>
              <a:t>周</a:t>
            </a:r>
            <a:r>
              <a:rPr lang="zh-CN" altLang="en-US" sz="2400" b="1" dirty="0">
                <a:solidFill>
                  <a:srgbClr val="FF0000"/>
                </a:solidFill>
              </a:rPr>
              <a:t>文学</a:t>
            </a:r>
            <a:r>
              <a:rPr lang="zh-CN" altLang="en-US" sz="2400" b="1" dirty="0" smtClean="0">
                <a:solidFill>
                  <a:srgbClr val="FF0000"/>
                </a:solidFill>
              </a:rPr>
              <a:t> </a:t>
            </a:r>
            <a:r>
              <a:rPr lang="zh-CN" altLang="en-US" sz="2400" b="1" dirty="0">
                <a:solidFill>
                  <a:srgbClr val="FF0000"/>
                </a:solidFill>
              </a:rPr>
              <a:t> </a:t>
            </a:r>
            <a:r>
              <a:rPr lang="zh-CN" altLang="en-US" sz="2400" b="1" dirty="0" smtClean="0">
                <a:solidFill>
                  <a:srgbClr val="FF0000"/>
                </a:solidFill>
              </a:rPr>
              <a:t> 经管分院党支部书记</a:t>
            </a:r>
            <a:endParaRPr lang="zh-CN" altLang="en-US" sz="2400" b="1" dirty="0">
              <a:solidFill>
                <a:srgbClr val="FF0000"/>
              </a:solidFill>
            </a:endParaRPr>
          </a:p>
        </p:txBody>
      </p:sp>
    </p:spTree>
    <p:extLst>
      <p:ext uri="{BB962C8B-B14F-4D97-AF65-F5344CB8AC3E}">
        <p14:creationId xmlns:p14="http://schemas.microsoft.com/office/powerpoint/2010/main" val="321551307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angsulan\Desktop\t01929cba4666a7de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475349" y="1268760"/>
            <a:ext cx="8196476" cy="265713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lnSpc>
                <a:spcPts val="10000"/>
              </a:lnSpc>
              <a:spcBef>
                <a:spcPct val="0"/>
              </a:spcBef>
              <a:spcAft>
                <a:spcPct val="0"/>
              </a:spcAft>
              <a:buFont typeface="Arial" charset="0"/>
              <a:buNone/>
              <a:defRPr/>
            </a:pPr>
            <a:r>
              <a:rPr lang="zh-CN" altLang="en-US" sz="8000" b="1" dirty="0">
                <a:ln w="11430"/>
                <a:solidFill>
                  <a:srgbClr val="6600FF"/>
                </a:solidFill>
                <a:effectLst>
                  <a:outerShdw blurRad="50800" dist="39000" dir="5460000" algn="tl">
                    <a:srgbClr val="000000">
                      <a:alpha val="38000"/>
                    </a:srgbClr>
                  </a:outerShdw>
                </a:effectLst>
              </a:rPr>
              <a:t> </a:t>
            </a:r>
            <a:r>
              <a:rPr lang="zh-CN" altLang="en-US" sz="6000" b="1" dirty="0">
                <a:ln w="11430"/>
                <a:solidFill>
                  <a:srgbClr val="6600FF"/>
                </a:solidFill>
                <a:effectLst>
                  <a:outerShdw blurRad="50800" dist="39000" dir="5460000" algn="tl">
                    <a:srgbClr val="000000">
                      <a:alpha val="38000"/>
                    </a:srgbClr>
                  </a:outerShdw>
                </a:effectLst>
              </a:rPr>
              <a:t>校长津贴二等奖获得者</a:t>
            </a:r>
            <a:endParaRPr lang="en-US" altLang="zh-CN" sz="6000" b="1" dirty="0">
              <a:ln w="11430"/>
              <a:solidFill>
                <a:srgbClr val="6600FF"/>
              </a:solidFill>
              <a:effectLst>
                <a:outerShdw blurRad="50800" dist="39000" dir="5460000" algn="tl">
                  <a:srgbClr val="000000">
                    <a:alpha val="38000"/>
                  </a:srgbClr>
                </a:outerShdw>
              </a:effectLst>
            </a:endParaRPr>
          </a:p>
          <a:p>
            <a:pPr algn="ctr" fontAlgn="base">
              <a:lnSpc>
                <a:spcPts val="10000"/>
              </a:lnSpc>
              <a:spcBef>
                <a:spcPct val="0"/>
              </a:spcBef>
              <a:spcAft>
                <a:spcPct val="0"/>
              </a:spcAft>
              <a:buFont typeface="Arial" charset="0"/>
              <a:buNone/>
              <a:defRPr/>
            </a:pPr>
            <a:r>
              <a:rPr lang="en-US" altLang="zh-CN" sz="4000" b="1" dirty="0">
                <a:ln w="11430"/>
                <a:solidFill>
                  <a:srgbClr val="6600FF"/>
                </a:solidFill>
                <a:effectLst>
                  <a:outerShdw blurRad="50800" dist="39000" dir="5460000" algn="tl">
                    <a:srgbClr val="000000">
                      <a:alpha val="38000"/>
                    </a:srgbClr>
                  </a:outerShdw>
                </a:effectLst>
                <a:latin typeface="楷体_GB2312" panose="02010609030101010101" pitchFamily="49" charset="-122"/>
                <a:ea typeface="楷体_GB2312" panose="02010609030101010101" pitchFamily="49" charset="-122"/>
              </a:rPr>
              <a:t> </a:t>
            </a:r>
            <a:r>
              <a:rPr lang="en-US" altLang="zh-CN" sz="6000" b="1" dirty="0">
                <a:ln w="11430"/>
                <a:solidFill>
                  <a:srgbClr val="6600FF"/>
                </a:solidFill>
                <a:effectLst>
                  <a:outerShdw blurRad="50800" dist="39000" dir="5460000" algn="tl">
                    <a:srgbClr val="000000">
                      <a:alpha val="38000"/>
                    </a:srgbClr>
                  </a:outerShdw>
                </a:effectLst>
                <a:latin typeface="楷体_GB2312" panose="02010609030101010101" pitchFamily="49" charset="-122"/>
                <a:ea typeface="楷体_GB2312" panose="02010609030101010101" pitchFamily="49" charset="-122"/>
              </a:rPr>
              <a:t>——</a:t>
            </a:r>
            <a:r>
              <a:rPr lang="zh-CN" altLang="en-US" sz="7200" dirty="0">
                <a:ln w="11430"/>
                <a:solidFill>
                  <a:srgbClr val="6600FF"/>
                </a:solidFill>
                <a:effectLst>
                  <a:outerShdw blurRad="50800" dist="39000" dir="5460000" algn="tl">
                    <a:srgbClr val="000000">
                      <a:alpha val="38000"/>
                    </a:srgbClr>
                  </a:outerShdw>
                </a:effectLst>
                <a:latin typeface="华文行楷" pitchFamily="2" charset="-122"/>
                <a:ea typeface="华文行楷" pitchFamily="2" charset="-122"/>
              </a:rPr>
              <a:t>房素兰</a:t>
            </a:r>
            <a:endParaRPr lang="zh-CN" altLang="en-US" sz="4000" dirty="0">
              <a:ln w="11430"/>
              <a:solidFill>
                <a:srgbClr val="6600FF"/>
              </a:solidFill>
              <a:effectLst>
                <a:outerShdw blurRad="50800" dist="39000" dir="5460000" algn="tl">
                  <a:srgbClr val="000000">
                    <a:alpha val="38000"/>
                  </a:srgbClr>
                </a:outerShdw>
              </a:effectLst>
              <a:latin typeface="华文行楷" pitchFamily="2" charset="-122"/>
              <a:ea typeface="华文行楷" pitchFamily="2" charset="-122"/>
            </a:endParaRPr>
          </a:p>
        </p:txBody>
      </p:sp>
    </p:spTree>
    <p:extLst>
      <p:ext uri="{BB962C8B-B14F-4D97-AF65-F5344CB8AC3E}">
        <p14:creationId xmlns:p14="http://schemas.microsoft.com/office/powerpoint/2010/main" val="1513722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1"/>
          <p:cNvSpPr>
            <a:spLocks noGrp="1"/>
          </p:cNvSpPr>
          <p:nvPr>
            <p:ph type="title"/>
          </p:nvPr>
        </p:nvSpPr>
        <p:spPr>
          <a:xfrm>
            <a:off x="684213" y="4149725"/>
            <a:ext cx="8013700" cy="2232025"/>
          </a:xfrm>
          <a:solidFill>
            <a:srgbClr val="A6EEF8"/>
          </a:solidFill>
        </p:spPr>
        <p:txBody>
          <a:bodyPr/>
          <a:lstStyle/>
          <a:p>
            <a:pPr>
              <a:lnSpc>
                <a:spcPts val="3800"/>
              </a:lnSpc>
            </a:pPr>
            <a:r>
              <a:rPr lang="en-US" altLang="zh-CN" sz="2400" smtClean="0"/>
              <a:t>       </a:t>
            </a:r>
            <a:r>
              <a:rPr lang="zh-CN" altLang="en-US" smtClean="0"/>
              <a:t>房老师</a:t>
            </a:r>
            <a:r>
              <a:rPr lang="zh-CN" altLang="zh-CN" smtClean="0"/>
              <a:t>主讲《大学生心理健康</a:t>
            </a:r>
            <a:r>
              <a:rPr lang="zh-CN" altLang="en-US" smtClean="0"/>
              <a:t>教育</a:t>
            </a:r>
            <a:r>
              <a:rPr lang="zh-CN" altLang="zh-CN" smtClean="0"/>
              <a:t>》课程被评为优秀</a:t>
            </a:r>
            <a:r>
              <a:rPr lang="en-US" altLang="zh-CN" smtClean="0"/>
              <a:t>, </a:t>
            </a:r>
            <a:r>
              <a:rPr lang="zh-CN" altLang="zh-CN" smtClean="0"/>
              <a:t>这门课被评为学院精品课。</a:t>
            </a:r>
            <a:r>
              <a:rPr lang="zh-CN" altLang="en-US" smtClean="0"/>
              <a:t>她获得</a:t>
            </a:r>
            <a:r>
              <a:rPr lang="zh-CN" altLang="zh-CN" smtClean="0"/>
              <a:t>中国心理学会科普委授予</a:t>
            </a:r>
            <a:r>
              <a:rPr lang="en-US" altLang="zh-CN" smtClean="0"/>
              <a:t>2016</a:t>
            </a:r>
            <a:r>
              <a:rPr lang="zh-CN" altLang="zh-CN" smtClean="0"/>
              <a:t>年度“心理教育工作先进个人”荣誉称号，为学校赢得了荣誉。</a:t>
            </a:r>
            <a:endParaRPr lang="zh-CN" altLang="en-US" smtClean="0">
              <a:latin typeface="黑体" pitchFamily="2" charset="-122"/>
            </a:endParaRPr>
          </a:p>
        </p:txBody>
      </p:sp>
      <p:pic>
        <p:nvPicPr>
          <p:cNvPr id="6147" name="Picture 2" descr="F:\2016视频照片\20161120_16013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11863" y="1436688"/>
            <a:ext cx="3463925" cy="2413000"/>
          </a:xfrm>
        </p:spPr>
      </p:pic>
      <p:pic>
        <p:nvPicPr>
          <p:cNvPr id="6148" name="Picture 3" descr="F:\2016视频照片\20161120_160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323056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338263"/>
            <a:ext cx="338455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792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2016视频照片\20161121_1026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333375"/>
            <a:ext cx="6818313" cy="38354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4" name="横卷形 3"/>
          <p:cNvSpPr/>
          <p:nvPr/>
        </p:nvSpPr>
        <p:spPr>
          <a:xfrm>
            <a:off x="1116013" y="4005263"/>
            <a:ext cx="7056437" cy="2689225"/>
          </a:xfrm>
          <a:prstGeom prst="horizontalScroll">
            <a:avLst/>
          </a:prstGeom>
          <a:solidFill>
            <a:srgbClr val="B1E5B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lnSpc>
                <a:spcPts val="3000"/>
              </a:lnSpc>
              <a:spcBef>
                <a:spcPct val="0"/>
              </a:spcBef>
              <a:spcAft>
                <a:spcPct val="0"/>
              </a:spcAft>
              <a:buFont typeface="Arial" charset="0"/>
              <a:buNone/>
              <a:defRPr/>
            </a:pPr>
            <a:r>
              <a:rPr lang="en-US" altLang="zh-CN" b="1" dirty="0">
                <a:solidFill>
                  <a:srgbClr val="6600FF"/>
                </a:solidFill>
                <a:latin typeface="楷体_GB2312" panose="02010609030101010101" pitchFamily="49" charset="-122"/>
                <a:ea typeface="楷体_GB2312" panose="02010609030101010101" pitchFamily="49" charset="-122"/>
              </a:rPr>
              <a:t>  </a:t>
            </a:r>
            <a:r>
              <a:rPr lang="en-US" altLang="zh-CN" sz="1050" b="1" dirty="0">
                <a:solidFill>
                  <a:srgbClr val="6600FF"/>
                </a:solidFill>
                <a:latin typeface="楷体_GB2312" panose="02010609030101010101" pitchFamily="49" charset="-122"/>
                <a:ea typeface="楷体_GB2312" panose="02010609030101010101" pitchFamily="49" charset="-122"/>
              </a:rPr>
              <a:t> </a:t>
            </a:r>
            <a:endParaRPr lang="en-US" altLang="zh-CN" sz="800" b="1" dirty="0">
              <a:solidFill>
                <a:srgbClr val="6600FF"/>
              </a:solidFill>
              <a:latin typeface="楷体_GB2312" panose="02010609030101010101" pitchFamily="49" charset="-122"/>
              <a:ea typeface="楷体_GB2312" panose="02010609030101010101" pitchFamily="49" charset="-122"/>
            </a:endParaRPr>
          </a:p>
          <a:p>
            <a:pPr fontAlgn="base">
              <a:lnSpc>
                <a:spcPts val="3200"/>
              </a:lnSpc>
              <a:spcBef>
                <a:spcPct val="0"/>
              </a:spcBef>
              <a:spcAft>
                <a:spcPct val="0"/>
              </a:spcAft>
              <a:buFont typeface="Arial" charset="0"/>
              <a:buNone/>
              <a:defRPr/>
            </a:pPr>
            <a:r>
              <a:rPr lang="en-US" altLang="zh-CN" sz="1600" b="1" dirty="0">
                <a:solidFill>
                  <a:srgbClr val="6600FF"/>
                </a:solidFill>
                <a:latin typeface="楷体_GB2312" panose="02010609030101010101" pitchFamily="49" charset="-122"/>
                <a:ea typeface="楷体_GB2312" panose="02010609030101010101" pitchFamily="49" charset="-122"/>
              </a:rPr>
              <a:t>  </a:t>
            </a:r>
            <a:r>
              <a:rPr lang="en-US" altLang="zh-CN" sz="2400" b="1" dirty="0">
                <a:solidFill>
                  <a:srgbClr val="6600FF"/>
                </a:solidFill>
                <a:latin typeface="楷体_GB2312" panose="02010609030101010101" pitchFamily="49" charset="-122"/>
                <a:ea typeface="楷体_GB2312" panose="02010609030101010101" pitchFamily="49" charset="-122"/>
              </a:rPr>
              <a:t>   </a:t>
            </a:r>
            <a:r>
              <a:rPr lang="zh-CN" altLang="zh-CN" sz="2400" dirty="0">
                <a:solidFill>
                  <a:srgbClr val="6600FF"/>
                </a:solidFill>
                <a:latin typeface="黑体" pitchFamily="49" charset="-122"/>
                <a:ea typeface="黑体" pitchFamily="49" charset="-122"/>
              </a:rPr>
              <a:t>积极开展心理咨询</a:t>
            </a:r>
            <a:r>
              <a:rPr lang="zh-CN" altLang="en-US" sz="2400" dirty="0">
                <a:solidFill>
                  <a:srgbClr val="6600FF"/>
                </a:solidFill>
                <a:latin typeface="黑体" pitchFamily="49" charset="-122"/>
                <a:ea typeface="黑体" pitchFamily="49" charset="-122"/>
              </a:rPr>
              <a:t>、</a:t>
            </a:r>
            <a:r>
              <a:rPr lang="zh-CN" altLang="zh-CN" sz="2400" dirty="0">
                <a:solidFill>
                  <a:srgbClr val="6600FF"/>
                </a:solidFill>
                <a:latin typeface="黑体" pitchFamily="49" charset="-122"/>
                <a:ea typeface="黑体" pitchFamily="49" charset="-122"/>
              </a:rPr>
              <a:t>心理危机预防与干预</a:t>
            </a:r>
            <a:r>
              <a:rPr lang="en-US" altLang="zh-CN" sz="2400" dirty="0">
                <a:solidFill>
                  <a:srgbClr val="6600FF"/>
                </a:solidFill>
                <a:latin typeface="黑体" pitchFamily="49" charset="-122"/>
                <a:ea typeface="黑体" pitchFamily="49" charset="-122"/>
              </a:rPr>
              <a:t>  </a:t>
            </a:r>
          </a:p>
          <a:p>
            <a:pPr fontAlgn="base">
              <a:lnSpc>
                <a:spcPts val="3200"/>
              </a:lnSpc>
              <a:spcBef>
                <a:spcPct val="0"/>
              </a:spcBef>
              <a:spcAft>
                <a:spcPct val="0"/>
              </a:spcAft>
              <a:buFont typeface="Arial" charset="0"/>
              <a:buNone/>
              <a:defRPr/>
            </a:pPr>
            <a:r>
              <a:rPr lang="en-US" altLang="zh-CN" sz="2400" dirty="0">
                <a:solidFill>
                  <a:srgbClr val="6600FF"/>
                </a:solidFill>
                <a:latin typeface="黑体" pitchFamily="49" charset="-122"/>
                <a:ea typeface="黑体" pitchFamily="49" charset="-122"/>
              </a:rPr>
              <a:t> </a:t>
            </a:r>
            <a:r>
              <a:rPr lang="zh-CN" altLang="zh-CN" sz="2400" dirty="0">
                <a:solidFill>
                  <a:srgbClr val="6600FF"/>
                </a:solidFill>
                <a:latin typeface="黑体" pitchFamily="49" charset="-122"/>
                <a:ea typeface="黑体" pitchFamily="49" charset="-122"/>
              </a:rPr>
              <a:t>工作。对</a:t>
            </a:r>
            <a:r>
              <a:rPr lang="en-US" altLang="zh-CN" sz="2400" dirty="0">
                <a:solidFill>
                  <a:srgbClr val="6600FF"/>
                </a:solidFill>
                <a:latin typeface="黑体" pitchFamily="49" charset="-122"/>
                <a:ea typeface="黑体" pitchFamily="49" charset="-122"/>
              </a:rPr>
              <a:t>2016</a:t>
            </a:r>
            <a:r>
              <a:rPr lang="zh-CN" altLang="zh-CN" sz="2400" dirty="0">
                <a:solidFill>
                  <a:srgbClr val="6600FF"/>
                </a:solidFill>
                <a:latin typeface="黑体" pitchFamily="49" charset="-122"/>
                <a:ea typeface="黑体" pitchFamily="49" charset="-122"/>
              </a:rPr>
              <a:t>级新生</a:t>
            </a:r>
            <a:r>
              <a:rPr lang="en-US" altLang="zh-CN" sz="2400" dirty="0">
                <a:solidFill>
                  <a:srgbClr val="6600FF"/>
                </a:solidFill>
                <a:latin typeface="黑体" pitchFamily="49" charset="-122"/>
                <a:ea typeface="黑体" pitchFamily="49" charset="-122"/>
              </a:rPr>
              <a:t>1200</a:t>
            </a:r>
            <a:r>
              <a:rPr lang="zh-CN" altLang="zh-CN" sz="2400" dirty="0">
                <a:solidFill>
                  <a:srgbClr val="6600FF"/>
                </a:solidFill>
                <a:latin typeface="黑体" pitchFamily="49" charset="-122"/>
                <a:ea typeface="黑体" pitchFamily="49" charset="-122"/>
              </a:rPr>
              <a:t>人进行了心理普查。</a:t>
            </a:r>
            <a:endParaRPr lang="en-US" altLang="zh-CN" sz="2400" dirty="0">
              <a:solidFill>
                <a:srgbClr val="6600FF"/>
              </a:solidFill>
              <a:latin typeface="黑体" pitchFamily="49" charset="-122"/>
              <a:ea typeface="黑体" pitchFamily="49" charset="-122"/>
            </a:endParaRPr>
          </a:p>
          <a:p>
            <a:pPr fontAlgn="base">
              <a:lnSpc>
                <a:spcPts val="3200"/>
              </a:lnSpc>
              <a:spcBef>
                <a:spcPct val="0"/>
              </a:spcBef>
              <a:spcAft>
                <a:spcPct val="0"/>
              </a:spcAft>
              <a:buFont typeface="Arial" charset="0"/>
              <a:buNone/>
              <a:defRPr/>
            </a:pPr>
            <a:r>
              <a:rPr lang="en-US" altLang="zh-CN" sz="2400" dirty="0">
                <a:solidFill>
                  <a:srgbClr val="6600FF"/>
                </a:solidFill>
                <a:latin typeface="黑体" pitchFamily="49" charset="-122"/>
                <a:ea typeface="黑体" pitchFamily="49" charset="-122"/>
              </a:rPr>
              <a:t> </a:t>
            </a:r>
            <a:r>
              <a:rPr lang="zh-CN" altLang="zh-CN" sz="2400" dirty="0">
                <a:solidFill>
                  <a:srgbClr val="6600FF"/>
                </a:solidFill>
                <a:latin typeface="黑体" pitchFamily="49" charset="-122"/>
                <a:ea typeface="黑体" pitchFamily="49" charset="-122"/>
              </a:rPr>
              <a:t>接待</a:t>
            </a:r>
            <a:r>
              <a:rPr lang="zh-CN" altLang="en-US" sz="2400" dirty="0">
                <a:solidFill>
                  <a:srgbClr val="6600FF"/>
                </a:solidFill>
                <a:latin typeface="黑体" pitchFamily="49" charset="-122"/>
                <a:ea typeface="黑体" pitchFamily="49" charset="-122"/>
              </a:rPr>
              <a:t>心理咨询</a:t>
            </a:r>
            <a:r>
              <a:rPr lang="en-US" altLang="zh-CN" sz="2400" dirty="0">
                <a:solidFill>
                  <a:srgbClr val="6600FF"/>
                </a:solidFill>
                <a:latin typeface="黑体" pitchFamily="49" charset="-122"/>
                <a:ea typeface="黑体" pitchFamily="49" charset="-122"/>
              </a:rPr>
              <a:t>71</a:t>
            </a:r>
            <a:r>
              <a:rPr lang="zh-CN" altLang="zh-CN" sz="2400" dirty="0">
                <a:solidFill>
                  <a:srgbClr val="6600FF"/>
                </a:solidFill>
                <a:latin typeface="黑体" pitchFamily="49" charset="-122"/>
                <a:ea typeface="黑体" pitchFamily="49" charset="-122"/>
              </a:rPr>
              <a:t>人次</a:t>
            </a:r>
            <a:r>
              <a:rPr lang="zh-CN" altLang="en-US" sz="2400" dirty="0">
                <a:solidFill>
                  <a:srgbClr val="6600FF"/>
                </a:solidFill>
                <a:latin typeface="黑体" pitchFamily="49" charset="-122"/>
                <a:ea typeface="黑体" pitchFamily="49" charset="-122"/>
              </a:rPr>
              <a:t>，</a:t>
            </a:r>
            <a:r>
              <a:rPr lang="zh-CN" altLang="zh-CN" sz="2400" dirty="0">
                <a:solidFill>
                  <a:srgbClr val="6600FF"/>
                </a:solidFill>
                <a:latin typeface="黑体" pitchFamily="49" charset="-122"/>
                <a:ea typeface="黑体" pitchFamily="49" charset="-122"/>
              </a:rPr>
              <a:t>有效帮助来访者走出心</a:t>
            </a:r>
            <a:endParaRPr lang="en-US" altLang="zh-CN" sz="2400" dirty="0">
              <a:solidFill>
                <a:srgbClr val="6600FF"/>
              </a:solidFill>
              <a:latin typeface="黑体" pitchFamily="49" charset="-122"/>
              <a:ea typeface="黑体" pitchFamily="49" charset="-122"/>
            </a:endParaRPr>
          </a:p>
          <a:p>
            <a:pPr fontAlgn="base">
              <a:lnSpc>
                <a:spcPts val="3200"/>
              </a:lnSpc>
              <a:spcBef>
                <a:spcPct val="0"/>
              </a:spcBef>
              <a:spcAft>
                <a:spcPct val="0"/>
              </a:spcAft>
              <a:buFont typeface="Arial" charset="0"/>
              <a:buNone/>
              <a:defRPr/>
            </a:pPr>
            <a:r>
              <a:rPr lang="en-US" altLang="zh-CN" sz="2400" dirty="0">
                <a:solidFill>
                  <a:srgbClr val="6600FF"/>
                </a:solidFill>
                <a:latin typeface="黑体" pitchFamily="49" charset="-122"/>
                <a:ea typeface="黑体" pitchFamily="49" charset="-122"/>
              </a:rPr>
              <a:t> </a:t>
            </a:r>
            <a:r>
              <a:rPr lang="zh-CN" altLang="zh-CN" sz="2400" dirty="0">
                <a:solidFill>
                  <a:srgbClr val="6600FF"/>
                </a:solidFill>
                <a:latin typeface="黑体" pitchFamily="49" charset="-122"/>
                <a:ea typeface="黑体" pitchFamily="49" charset="-122"/>
              </a:rPr>
              <a:t>理困惑，防止了意外事件的发生。</a:t>
            </a:r>
          </a:p>
          <a:p>
            <a:pPr fontAlgn="base">
              <a:spcBef>
                <a:spcPct val="0"/>
              </a:spcBef>
              <a:spcAft>
                <a:spcPct val="0"/>
              </a:spcAft>
              <a:buFont typeface="Arial" charset="0"/>
              <a:buNone/>
              <a:defRPr/>
            </a:pPr>
            <a:endParaRPr lang="zh-CN" altLang="en-US" b="1" dirty="0">
              <a:solidFill>
                <a:srgbClr val="6600FF"/>
              </a:solidFill>
            </a:endParaRPr>
          </a:p>
        </p:txBody>
      </p:sp>
    </p:spTree>
    <p:extLst>
      <p:ext uri="{BB962C8B-B14F-4D97-AF65-F5344CB8AC3E}">
        <p14:creationId xmlns:p14="http://schemas.microsoft.com/office/powerpoint/2010/main" val="1323554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07504" y="476671"/>
            <a:ext cx="4636930" cy="3477697"/>
          </a:xfrm>
        </p:spPr>
      </p:pic>
      <p:sp>
        <p:nvSpPr>
          <p:cNvPr id="6" name="内容占位符 5"/>
          <p:cNvSpPr>
            <a:spLocks noGrp="1"/>
          </p:cNvSpPr>
          <p:nvPr>
            <p:ph sz="quarter" idx="2"/>
          </p:nvPr>
        </p:nvSpPr>
        <p:spPr>
          <a:xfrm>
            <a:off x="4716016" y="260648"/>
            <a:ext cx="4257672" cy="5357850"/>
          </a:xfrm>
        </p:spPr>
        <p:txBody>
          <a:bodyPr>
            <a:noAutofit/>
          </a:bodyPr>
          <a:lstStyle/>
          <a:p>
            <a:pPr marL="0" indent="0">
              <a:lnSpc>
                <a:spcPts val="2800"/>
              </a:lnSpc>
              <a:buNone/>
            </a:pPr>
            <a:r>
              <a:rPr lang="en-US" altLang="zh-CN" sz="2000" b="1" dirty="0"/>
              <a:t> </a:t>
            </a:r>
            <a:r>
              <a:rPr lang="en-US" altLang="zh-CN" sz="2000" b="1" dirty="0" smtClean="0"/>
              <a:t>      </a:t>
            </a:r>
            <a:r>
              <a:rPr lang="zh-CN" altLang="zh-CN" sz="2000" b="1" dirty="0" smtClean="0"/>
              <a:t>组织</a:t>
            </a:r>
            <a:r>
              <a:rPr lang="zh-CN" altLang="zh-CN" sz="2000" b="1" dirty="0"/>
              <a:t>制定了</a:t>
            </a:r>
            <a:r>
              <a:rPr lang="zh-CN" altLang="zh-CN" sz="2000" b="1" dirty="0" smtClean="0"/>
              <a:t>《辽宁理工职业学院教师课堂教学工作规范》</a:t>
            </a:r>
            <a:r>
              <a:rPr lang="zh-CN" altLang="zh-CN" sz="2000" b="1" dirty="0"/>
              <a:t>、</a:t>
            </a:r>
            <a:r>
              <a:rPr lang="zh-CN" altLang="zh-CN" sz="2000" b="1" dirty="0" smtClean="0"/>
              <a:t>《辽宁理工职业学院实训教学管理办法》</a:t>
            </a:r>
            <a:r>
              <a:rPr lang="zh-CN" altLang="zh-CN" sz="2000" b="1" dirty="0"/>
              <a:t>、</a:t>
            </a:r>
            <a:r>
              <a:rPr lang="zh-CN" altLang="zh-CN" sz="2000" b="1" dirty="0" smtClean="0"/>
              <a:t>《辽宁理工职业学院顶岗实习管理办法》、《辽宁理工职业学院教学档案工作规范》</a:t>
            </a:r>
            <a:r>
              <a:rPr lang="zh-CN" altLang="zh-CN" sz="2000" b="1" dirty="0"/>
              <a:t>等</a:t>
            </a:r>
            <a:r>
              <a:rPr lang="en-US" altLang="zh-CN" sz="2000" b="1" dirty="0"/>
              <a:t>10</a:t>
            </a:r>
            <a:r>
              <a:rPr lang="zh-CN" altLang="zh-CN" sz="2000" b="1" dirty="0"/>
              <a:t>个主要教学</a:t>
            </a:r>
            <a:r>
              <a:rPr lang="zh-CN" altLang="zh-CN" sz="2000" b="1" dirty="0" smtClean="0"/>
              <a:t>管理</a:t>
            </a:r>
            <a:r>
              <a:rPr lang="zh-CN" altLang="zh-CN" sz="2000" b="1" dirty="0"/>
              <a:t>文件，进一步规范了学校</a:t>
            </a:r>
            <a:r>
              <a:rPr lang="zh-CN" altLang="zh-CN" sz="2000" b="1" dirty="0" smtClean="0"/>
              <a:t>的教学</a:t>
            </a:r>
            <a:r>
              <a:rPr lang="zh-CN" altLang="zh-CN" sz="2000" b="1" dirty="0"/>
              <a:t>管理，提高了教学管理</a:t>
            </a:r>
            <a:r>
              <a:rPr lang="zh-CN" altLang="zh-CN" sz="2000" b="1" dirty="0" smtClean="0"/>
              <a:t>水平</a:t>
            </a:r>
            <a:r>
              <a:rPr lang="zh-CN" altLang="zh-CN" sz="2000" b="1" dirty="0"/>
              <a:t>，保证了教学质量的提高</a:t>
            </a:r>
            <a:r>
              <a:rPr lang="zh-CN" altLang="zh-CN" sz="2000" b="1" dirty="0" smtClean="0"/>
              <a:t>。</a:t>
            </a:r>
            <a:endParaRPr lang="en-US" altLang="zh-CN" sz="2000" b="1" dirty="0" smtClean="0"/>
          </a:p>
          <a:p>
            <a:pPr>
              <a:lnSpc>
                <a:spcPts val="2800"/>
              </a:lnSpc>
            </a:pPr>
            <a:endParaRPr lang="zh-CN" altLang="zh-CN" sz="2000" dirty="0"/>
          </a:p>
          <a:p>
            <a:pPr marL="0" indent="0">
              <a:lnSpc>
                <a:spcPts val="2800"/>
              </a:lnSpc>
              <a:buNone/>
            </a:pPr>
            <a:r>
              <a:rPr lang="en-US" altLang="zh-CN" sz="2000" b="1" dirty="0" smtClean="0"/>
              <a:t>       </a:t>
            </a:r>
            <a:r>
              <a:rPr lang="zh-CN" altLang="zh-CN" sz="2000" b="1" dirty="0" smtClean="0"/>
              <a:t>组织</a:t>
            </a:r>
            <a:r>
              <a:rPr lang="zh-CN" altLang="zh-CN" sz="2000" b="1" dirty="0"/>
              <a:t>启动了学校教学名师、</a:t>
            </a:r>
            <a:r>
              <a:rPr lang="zh-CN" altLang="zh-CN" sz="2000" b="1" dirty="0" smtClean="0"/>
              <a:t>精</a:t>
            </a:r>
            <a:r>
              <a:rPr lang="en-US" altLang="zh-CN" sz="2000" b="1" dirty="0" smtClean="0"/>
              <a:t> </a:t>
            </a:r>
            <a:r>
              <a:rPr lang="zh-CN" altLang="zh-CN" sz="2000" b="1" dirty="0" smtClean="0"/>
              <a:t>品</a:t>
            </a:r>
            <a:r>
              <a:rPr lang="zh-CN" altLang="zh-CN" sz="2000" b="1" dirty="0"/>
              <a:t>课程及教学成果奖的建设</a:t>
            </a:r>
            <a:r>
              <a:rPr lang="zh-CN" altLang="zh-CN" sz="2000" b="1" dirty="0" smtClean="0"/>
              <a:t>与评选</a:t>
            </a:r>
            <a:r>
              <a:rPr lang="zh-CN" altLang="zh-CN" sz="2000" b="1" dirty="0"/>
              <a:t>工作，推进了教学内涵</a:t>
            </a:r>
            <a:r>
              <a:rPr lang="zh-CN" altLang="zh-CN" sz="2000" b="1" dirty="0" smtClean="0"/>
              <a:t>建设</a:t>
            </a:r>
            <a:r>
              <a:rPr lang="zh-CN" altLang="zh-CN" sz="2000" b="1" dirty="0"/>
              <a:t>的深入开展，提高了学校</a:t>
            </a:r>
            <a:r>
              <a:rPr lang="zh-CN" altLang="zh-CN" sz="2000" b="1" dirty="0" smtClean="0"/>
              <a:t>教学</a:t>
            </a:r>
            <a:r>
              <a:rPr lang="zh-CN" altLang="zh-CN" sz="2000" b="1" dirty="0"/>
              <a:t>建设水平。</a:t>
            </a:r>
            <a:endParaRPr lang="zh-CN" altLang="en-US" sz="2000" b="1" dirty="0"/>
          </a:p>
        </p:txBody>
      </p:sp>
      <p:sp>
        <p:nvSpPr>
          <p:cNvPr id="8" name="TextBox 7"/>
          <p:cNvSpPr txBox="1"/>
          <p:nvPr/>
        </p:nvSpPr>
        <p:spPr>
          <a:xfrm>
            <a:off x="179512" y="4293096"/>
            <a:ext cx="4357718" cy="830997"/>
          </a:xfrm>
          <a:prstGeom prst="rect">
            <a:avLst/>
          </a:prstGeom>
          <a:noFill/>
        </p:spPr>
        <p:txBody>
          <a:bodyPr wrap="square" rtlCol="0">
            <a:spAutoFit/>
          </a:bodyPr>
          <a:lstStyle/>
          <a:p>
            <a:pPr algn="ctr"/>
            <a:r>
              <a:rPr lang="zh-CN" altLang="en-US" sz="2400" b="1" dirty="0" smtClean="0">
                <a:solidFill>
                  <a:srgbClr val="FF0000"/>
                </a:solidFill>
              </a:rPr>
              <a:t> 卫绍元    </a:t>
            </a:r>
            <a:r>
              <a:rPr lang="en-US" altLang="zh-CN" sz="2400" b="1" dirty="0" smtClean="0">
                <a:solidFill>
                  <a:srgbClr val="FF0000"/>
                </a:solidFill>
              </a:rPr>
              <a:t> </a:t>
            </a:r>
            <a:r>
              <a:rPr lang="zh-CN" altLang="en-US" sz="2400" b="1" dirty="0" smtClean="0">
                <a:solidFill>
                  <a:srgbClr val="FF0000"/>
                </a:solidFill>
              </a:rPr>
              <a:t>副校长</a:t>
            </a:r>
            <a:endParaRPr lang="en-US" altLang="zh-CN" sz="2400" b="1" dirty="0" smtClean="0">
              <a:solidFill>
                <a:srgbClr val="FF0000"/>
              </a:solidFill>
            </a:endParaRPr>
          </a:p>
          <a:p>
            <a:pPr algn="ctr"/>
            <a:r>
              <a:rPr lang="en-US" altLang="zh-CN" sz="2400" b="1" dirty="0">
                <a:solidFill>
                  <a:srgbClr val="FF0000"/>
                </a:solidFill>
              </a:rPr>
              <a:t> </a:t>
            </a:r>
            <a:r>
              <a:rPr lang="en-US" altLang="zh-CN" sz="2400" b="1" dirty="0" smtClean="0">
                <a:solidFill>
                  <a:srgbClr val="FF0000"/>
                </a:solidFill>
              </a:rPr>
              <a:t>            </a:t>
            </a:r>
            <a:r>
              <a:rPr lang="zh-CN" altLang="en-US" sz="2400" b="1" dirty="0" smtClean="0">
                <a:solidFill>
                  <a:srgbClr val="FF0000"/>
                </a:solidFill>
              </a:rPr>
              <a:t>教授</a:t>
            </a:r>
            <a:endParaRPr lang="zh-CN" altLang="en-US" sz="2400" b="1" dirty="0">
              <a:solidFill>
                <a:srgbClr val="FF0000"/>
              </a:solidFill>
            </a:endParaRPr>
          </a:p>
        </p:txBody>
      </p:sp>
    </p:spTree>
    <p:extLst>
      <p:ext uri="{BB962C8B-B14F-4D97-AF65-F5344CB8AC3E}">
        <p14:creationId xmlns:p14="http://schemas.microsoft.com/office/powerpoint/2010/main" val="214376591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房\20160901_13302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193800"/>
            <a:ext cx="4518025" cy="2727325"/>
          </a:xfrm>
        </p:spPr>
      </p:pic>
      <p:pic>
        <p:nvPicPr>
          <p:cNvPr id="8195" name="Picture 2" descr="E:\房\20160901_1331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4032250"/>
            <a:ext cx="447833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竖卷形 7"/>
          <p:cNvSpPr/>
          <p:nvPr/>
        </p:nvSpPr>
        <p:spPr>
          <a:xfrm>
            <a:off x="5651500" y="995363"/>
            <a:ext cx="2808288" cy="5505450"/>
          </a:xfrm>
          <a:prstGeom prst="vertic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lnSpc>
                <a:spcPts val="3700"/>
              </a:lnSpc>
              <a:spcBef>
                <a:spcPct val="0"/>
              </a:spcBef>
              <a:spcAft>
                <a:spcPct val="0"/>
              </a:spcAft>
              <a:buFont typeface="Arial" charset="0"/>
              <a:buNone/>
              <a:defRPr/>
            </a:pPr>
            <a:r>
              <a:rPr lang="en-US" altLang="zh-CN" b="1" dirty="0">
                <a:solidFill>
                  <a:srgbClr val="FFFFFF"/>
                </a:solidFill>
                <a:latin typeface="楷体_GB2312" panose="02010609030101010101" pitchFamily="49" charset="-122"/>
                <a:ea typeface="楷体_GB2312" panose="02010609030101010101" pitchFamily="49" charset="-122"/>
              </a:rPr>
              <a:t>    </a:t>
            </a:r>
            <a:r>
              <a:rPr lang="zh-CN" altLang="zh-CN" sz="2400" dirty="0">
                <a:solidFill>
                  <a:srgbClr val="000000"/>
                </a:solidFill>
                <a:latin typeface="黑体" pitchFamily="49" charset="-122"/>
                <a:ea typeface="黑体" pitchFamily="49" charset="-122"/>
              </a:rPr>
              <a:t>指导大学生心理素质协会开展丰富多彩的活动，这个社团被学校评为有</a:t>
            </a:r>
            <a:r>
              <a:rPr lang="zh-CN" altLang="zh-CN" sz="2800" dirty="0">
                <a:solidFill>
                  <a:srgbClr val="000000"/>
                </a:solidFill>
                <a:latin typeface="黑体" pitchFamily="49" charset="-122"/>
                <a:ea typeface="黑体" pitchFamily="49" charset="-122"/>
              </a:rPr>
              <a:t>“</a:t>
            </a:r>
            <a:r>
              <a:rPr lang="zh-CN" altLang="zh-CN" sz="2400" dirty="0">
                <a:solidFill>
                  <a:srgbClr val="000000"/>
                </a:solidFill>
                <a:latin typeface="黑体" pitchFamily="49" charset="-122"/>
                <a:ea typeface="黑体" pitchFamily="49" charset="-122"/>
              </a:rPr>
              <a:t>特殊贡献</a:t>
            </a:r>
            <a:r>
              <a:rPr lang="en-US" altLang="zh-CN" sz="2400" dirty="0">
                <a:solidFill>
                  <a:srgbClr val="000000"/>
                </a:solidFill>
                <a:latin typeface="黑体" pitchFamily="49" charset="-122"/>
                <a:ea typeface="黑体" pitchFamily="49" charset="-122"/>
              </a:rPr>
              <a:t>”</a:t>
            </a:r>
            <a:r>
              <a:rPr lang="zh-CN" altLang="zh-CN" sz="2400" dirty="0">
                <a:solidFill>
                  <a:srgbClr val="000000"/>
                </a:solidFill>
                <a:latin typeface="黑体" pitchFamily="49" charset="-122"/>
                <a:ea typeface="黑体" pitchFamily="49" charset="-122"/>
              </a:rPr>
              <a:t>的社团和“明星社团</a:t>
            </a:r>
            <a:r>
              <a:rPr lang="en-US" altLang="zh-CN" sz="2400" dirty="0">
                <a:solidFill>
                  <a:srgbClr val="000000"/>
                </a:solidFill>
                <a:latin typeface="黑体" pitchFamily="49" charset="-122"/>
                <a:ea typeface="黑体" pitchFamily="49" charset="-122"/>
              </a:rPr>
              <a:t>”</a:t>
            </a:r>
            <a:r>
              <a:rPr lang="zh-CN" altLang="zh-CN" sz="2400" dirty="0">
                <a:solidFill>
                  <a:srgbClr val="000000"/>
                </a:solidFill>
                <a:latin typeface="黑体" pitchFamily="49" charset="-122"/>
                <a:ea typeface="黑体" pitchFamily="49" charset="-122"/>
              </a:rPr>
              <a:t>。</a:t>
            </a:r>
            <a:endParaRPr lang="zh-CN" altLang="en-US" sz="2400" dirty="0">
              <a:solidFill>
                <a:srgbClr val="000000"/>
              </a:solidFill>
              <a:latin typeface="黑体" pitchFamily="49" charset="-122"/>
              <a:ea typeface="黑体" pitchFamily="49" charset="-122"/>
            </a:endParaRPr>
          </a:p>
        </p:txBody>
      </p:sp>
    </p:spTree>
    <p:extLst>
      <p:ext uri="{BB962C8B-B14F-4D97-AF65-F5344CB8AC3E}">
        <p14:creationId xmlns:p14="http://schemas.microsoft.com/office/powerpoint/2010/main" val="154655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78622" y="332656"/>
            <a:ext cx="4797434" cy="3598076"/>
          </a:xfrm>
        </p:spPr>
      </p:pic>
      <p:sp>
        <p:nvSpPr>
          <p:cNvPr id="4" name="内容占位符 3"/>
          <p:cNvSpPr>
            <a:spLocks noGrp="1"/>
          </p:cNvSpPr>
          <p:nvPr>
            <p:ph sz="quarter" idx="2"/>
          </p:nvPr>
        </p:nvSpPr>
        <p:spPr>
          <a:xfrm>
            <a:off x="5162872" y="44624"/>
            <a:ext cx="3657600" cy="5450948"/>
          </a:xfrm>
        </p:spPr>
        <p:txBody>
          <a:bodyPr>
            <a:noAutofit/>
          </a:bodyPr>
          <a:lstStyle/>
          <a:p>
            <a:r>
              <a:rPr lang="zh-CN" altLang="zh-CN" sz="2000" b="1" dirty="0" smtClean="0">
                <a:latin typeface="+mn-ea"/>
              </a:rPr>
              <a:t>科研</a:t>
            </a:r>
            <a:r>
              <a:rPr lang="zh-CN" altLang="zh-CN" sz="2000" b="1" dirty="0">
                <a:latin typeface="+mn-ea"/>
              </a:rPr>
              <a:t>工作。</a:t>
            </a:r>
            <a:r>
              <a:rPr lang="en-US" altLang="zh-CN" sz="2000" b="1" dirty="0">
                <a:latin typeface="+mn-ea"/>
              </a:rPr>
              <a:t>2016</a:t>
            </a:r>
            <a:r>
              <a:rPr lang="zh-CN" altLang="zh-CN" sz="2000" b="1" dirty="0" smtClean="0">
                <a:latin typeface="+mn-ea"/>
              </a:rPr>
              <a:t>年省</a:t>
            </a:r>
            <a:r>
              <a:rPr lang="zh-CN" altLang="en-US" sz="2000" b="1" dirty="0" smtClean="0">
                <a:latin typeface="+mn-ea"/>
              </a:rPr>
              <a:t>级项目主持</a:t>
            </a:r>
            <a:r>
              <a:rPr lang="en-US" altLang="zh-CN" sz="2000" b="1" dirty="0" smtClean="0">
                <a:latin typeface="+mn-ea"/>
              </a:rPr>
              <a:t>1</a:t>
            </a:r>
            <a:r>
              <a:rPr lang="zh-CN" altLang="zh-CN" sz="2000" b="1" dirty="0">
                <a:latin typeface="+mn-ea"/>
              </a:rPr>
              <a:t>项</a:t>
            </a:r>
            <a:r>
              <a:rPr lang="zh-CN" altLang="zh-CN" sz="2000" b="1" dirty="0" smtClean="0">
                <a:latin typeface="+mn-ea"/>
              </a:rPr>
              <a:t>，结</a:t>
            </a:r>
            <a:r>
              <a:rPr lang="zh-CN" altLang="zh-CN" sz="2000" b="1" dirty="0">
                <a:latin typeface="+mn-ea"/>
              </a:rPr>
              <a:t>题</a:t>
            </a:r>
            <a:r>
              <a:rPr lang="en-US" altLang="zh-CN" sz="2000" b="1" dirty="0">
                <a:latin typeface="+mn-ea"/>
              </a:rPr>
              <a:t>1</a:t>
            </a:r>
            <a:r>
              <a:rPr lang="zh-CN" altLang="zh-CN" sz="2000" b="1" dirty="0">
                <a:latin typeface="+mn-ea"/>
              </a:rPr>
              <a:t>项</a:t>
            </a:r>
            <a:r>
              <a:rPr lang="zh-CN" altLang="zh-CN" sz="2000" b="1" dirty="0" smtClean="0">
                <a:latin typeface="+mn-ea"/>
              </a:rPr>
              <a:t>，校</a:t>
            </a:r>
            <a:r>
              <a:rPr lang="zh-CN" altLang="en-US" sz="2000" b="1" dirty="0" smtClean="0">
                <a:latin typeface="+mn-ea"/>
              </a:rPr>
              <a:t>级主持</a:t>
            </a:r>
            <a:r>
              <a:rPr lang="en-US" altLang="zh-CN" sz="2000" b="1" dirty="0" smtClean="0">
                <a:latin typeface="+mn-ea"/>
              </a:rPr>
              <a:t>1</a:t>
            </a:r>
            <a:r>
              <a:rPr lang="zh-CN" altLang="zh-CN" sz="2000" b="1" dirty="0">
                <a:latin typeface="+mn-ea"/>
              </a:rPr>
              <a:t>项</a:t>
            </a:r>
            <a:r>
              <a:rPr lang="zh-CN" altLang="zh-CN" sz="2000" b="1" dirty="0" smtClean="0">
                <a:latin typeface="+mn-ea"/>
              </a:rPr>
              <a:t>；发明</a:t>
            </a:r>
            <a:r>
              <a:rPr lang="zh-CN" altLang="zh-CN" sz="2000" b="1" dirty="0">
                <a:latin typeface="+mn-ea"/>
              </a:rPr>
              <a:t>实用新型专利</a:t>
            </a:r>
            <a:r>
              <a:rPr lang="en-US" altLang="zh-CN" sz="2000" b="1" dirty="0">
                <a:latin typeface="+mn-ea"/>
              </a:rPr>
              <a:t>2</a:t>
            </a:r>
            <a:r>
              <a:rPr lang="zh-CN" altLang="zh-CN" sz="2000" b="1" dirty="0">
                <a:latin typeface="+mn-ea"/>
              </a:rPr>
              <a:t>项；</a:t>
            </a:r>
            <a:r>
              <a:rPr lang="zh-CN" altLang="zh-CN" sz="2000" b="1" dirty="0" smtClean="0">
                <a:latin typeface="+mn-ea"/>
              </a:rPr>
              <a:t>主编教材</a:t>
            </a:r>
            <a:r>
              <a:rPr lang="en-US" altLang="zh-CN" sz="2000" b="1" dirty="0">
                <a:latin typeface="+mn-ea"/>
              </a:rPr>
              <a:t>2</a:t>
            </a:r>
            <a:r>
              <a:rPr lang="zh-CN" altLang="zh-CN" sz="2000" b="1" dirty="0">
                <a:latin typeface="+mn-ea"/>
              </a:rPr>
              <a:t>部；</a:t>
            </a:r>
          </a:p>
          <a:p>
            <a:r>
              <a:rPr lang="zh-CN" altLang="zh-CN" sz="2000" b="1" dirty="0" smtClean="0">
                <a:latin typeface="+mn-ea"/>
              </a:rPr>
              <a:t>教学</a:t>
            </a:r>
            <a:r>
              <a:rPr lang="zh-CN" altLang="zh-CN" sz="2000" b="1" dirty="0">
                <a:latin typeface="+mn-ea"/>
              </a:rPr>
              <a:t>方法改革</a:t>
            </a:r>
            <a:r>
              <a:rPr lang="zh-CN" altLang="zh-CN" sz="2000" b="1" dirty="0" smtClean="0">
                <a:latin typeface="+mn-ea"/>
              </a:rPr>
              <a:t>。</a:t>
            </a:r>
            <a:r>
              <a:rPr lang="zh-CN" altLang="en-US" sz="2000" b="1" dirty="0" smtClean="0">
                <a:latin typeface="+mn-ea"/>
              </a:rPr>
              <a:t>在</a:t>
            </a:r>
            <a:r>
              <a:rPr lang="zh-CN" altLang="zh-CN" sz="2000" b="1" dirty="0" smtClean="0">
                <a:latin typeface="+mn-ea"/>
              </a:rPr>
              <a:t>首批</a:t>
            </a:r>
            <a:r>
              <a:rPr lang="zh-CN" altLang="zh-CN" sz="2000" b="1" dirty="0">
                <a:latin typeface="+mn-ea"/>
              </a:rPr>
              <a:t>教学方法改革中被认定为优秀；</a:t>
            </a:r>
          </a:p>
          <a:p>
            <a:r>
              <a:rPr lang="zh-CN" altLang="zh-CN" sz="2000" b="1" dirty="0" smtClean="0">
                <a:latin typeface="+mn-ea"/>
              </a:rPr>
              <a:t>精品</a:t>
            </a:r>
            <a:r>
              <a:rPr lang="zh-CN" altLang="zh-CN" sz="2000" b="1" dirty="0">
                <a:latin typeface="+mn-ea"/>
              </a:rPr>
              <a:t>课程建设</a:t>
            </a:r>
            <a:r>
              <a:rPr lang="zh-CN" altLang="zh-CN" sz="2000" b="1" dirty="0" smtClean="0">
                <a:latin typeface="+mn-ea"/>
              </a:rPr>
              <a:t>。被评为</a:t>
            </a:r>
            <a:r>
              <a:rPr lang="zh-CN" altLang="en-US" sz="2000" b="1" dirty="0" smtClean="0">
                <a:latin typeface="+mn-ea"/>
              </a:rPr>
              <a:t>学校</a:t>
            </a:r>
            <a:r>
              <a:rPr lang="zh-CN" altLang="zh-CN" sz="2000" b="1" dirty="0" smtClean="0">
                <a:latin typeface="+mn-ea"/>
              </a:rPr>
              <a:t>首批</a:t>
            </a:r>
            <a:r>
              <a:rPr lang="zh-CN" altLang="zh-CN" sz="2000" b="1" dirty="0">
                <a:latin typeface="+mn-ea"/>
              </a:rPr>
              <a:t>精品课程；</a:t>
            </a:r>
          </a:p>
          <a:p>
            <a:r>
              <a:rPr lang="zh-CN" altLang="zh-CN" sz="2000" b="1" dirty="0" smtClean="0">
                <a:latin typeface="+mn-ea"/>
              </a:rPr>
              <a:t>教学</a:t>
            </a:r>
            <a:r>
              <a:rPr lang="zh-CN" altLang="zh-CN" sz="2000" b="1" dirty="0">
                <a:latin typeface="+mn-ea"/>
              </a:rPr>
              <a:t>成果研究</a:t>
            </a:r>
            <a:r>
              <a:rPr lang="zh-CN" altLang="zh-CN" sz="2000" b="1" dirty="0" smtClean="0">
                <a:latin typeface="+mn-ea"/>
              </a:rPr>
              <a:t>。被评为</a:t>
            </a:r>
            <a:r>
              <a:rPr lang="zh-CN" altLang="en-US" sz="2000" b="1" dirty="0" smtClean="0">
                <a:latin typeface="+mn-ea"/>
              </a:rPr>
              <a:t>学校</a:t>
            </a:r>
            <a:r>
              <a:rPr lang="zh-CN" altLang="zh-CN" sz="2000" b="1" dirty="0" smtClean="0">
                <a:latin typeface="+mn-ea"/>
              </a:rPr>
              <a:t>首批</a:t>
            </a:r>
            <a:r>
              <a:rPr lang="zh-CN" altLang="zh-CN" sz="2000" b="1" dirty="0">
                <a:latin typeface="+mn-ea"/>
              </a:rPr>
              <a:t>教学成果二等奖；</a:t>
            </a:r>
          </a:p>
          <a:p>
            <a:r>
              <a:rPr lang="zh-CN" altLang="zh-CN" sz="2000" b="1" dirty="0" smtClean="0">
                <a:latin typeface="+mn-ea"/>
              </a:rPr>
              <a:t>校</a:t>
            </a:r>
            <a:r>
              <a:rPr lang="zh-CN" altLang="zh-CN" sz="2000" b="1" dirty="0">
                <a:latin typeface="+mn-ea"/>
              </a:rPr>
              <a:t>企深度合作项目。主持校企深度合作项目（与企业联合共建产教融合（</a:t>
            </a:r>
            <a:r>
              <a:rPr lang="en-US" altLang="zh-CN" sz="2000" b="1" dirty="0">
                <a:latin typeface="+mn-ea"/>
              </a:rPr>
              <a:t>BIM</a:t>
            </a:r>
            <a:r>
              <a:rPr lang="zh-CN" altLang="zh-CN" sz="2000" b="1" dirty="0">
                <a:latin typeface="+mn-ea"/>
              </a:rPr>
              <a:t>）创新创业工作站）</a:t>
            </a:r>
            <a:r>
              <a:rPr lang="en-US" altLang="zh-CN" sz="2000" b="1" dirty="0">
                <a:latin typeface="+mn-ea"/>
              </a:rPr>
              <a:t>1</a:t>
            </a:r>
            <a:r>
              <a:rPr lang="zh-CN" altLang="zh-CN" sz="2000" b="1" dirty="0">
                <a:latin typeface="+mn-ea"/>
              </a:rPr>
              <a:t>项，并联合立项；</a:t>
            </a:r>
          </a:p>
          <a:p>
            <a:r>
              <a:rPr lang="zh-CN" altLang="zh-CN" sz="2000" b="1" dirty="0" smtClean="0">
                <a:latin typeface="+mn-ea"/>
              </a:rPr>
              <a:t>创新</a:t>
            </a:r>
            <a:r>
              <a:rPr lang="zh-CN" altLang="zh-CN" sz="2000" b="1" dirty="0">
                <a:latin typeface="+mn-ea"/>
              </a:rPr>
              <a:t>工作。主持与企业联合创建信息化校级创新创业基地</a:t>
            </a:r>
            <a:r>
              <a:rPr lang="en-US" altLang="zh-CN" sz="2000" b="1" dirty="0">
                <a:latin typeface="+mn-ea"/>
              </a:rPr>
              <a:t>1</a:t>
            </a:r>
            <a:r>
              <a:rPr lang="zh-CN" altLang="zh-CN" sz="2000" b="1" dirty="0">
                <a:latin typeface="+mn-ea"/>
              </a:rPr>
              <a:t>个，并联合立项；组建精品课程团队</a:t>
            </a:r>
            <a:r>
              <a:rPr lang="en-US" altLang="zh-CN" sz="2000" b="1" dirty="0">
                <a:latin typeface="+mn-ea"/>
              </a:rPr>
              <a:t>1</a:t>
            </a:r>
            <a:r>
              <a:rPr lang="zh-CN" altLang="zh-CN" sz="2000" b="1" dirty="0">
                <a:latin typeface="+mn-ea"/>
              </a:rPr>
              <a:t>个；组建了大学生创新团队</a:t>
            </a:r>
            <a:r>
              <a:rPr lang="en-US" altLang="zh-CN" sz="2000" b="1" dirty="0">
                <a:latin typeface="+mn-ea"/>
              </a:rPr>
              <a:t>1</a:t>
            </a:r>
            <a:r>
              <a:rPr lang="zh-CN" altLang="zh-CN" sz="2000" b="1" dirty="0">
                <a:latin typeface="+mn-ea"/>
              </a:rPr>
              <a:t>个。</a:t>
            </a:r>
            <a:endParaRPr lang="zh-CN" altLang="en-US" sz="2000" b="1" dirty="0">
              <a:latin typeface="+mn-ea"/>
            </a:endParaRPr>
          </a:p>
        </p:txBody>
      </p:sp>
      <p:sp>
        <p:nvSpPr>
          <p:cNvPr id="3" name="TextBox 2"/>
          <p:cNvSpPr txBox="1"/>
          <p:nvPr/>
        </p:nvSpPr>
        <p:spPr>
          <a:xfrm>
            <a:off x="71406" y="4429132"/>
            <a:ext cx="5500726" cy="1200329"/>
          </a:xfrm>
          <a:prstGeom prst="rect">
            <a:avLst/>
          </a:prstGeom>
          <a:noFill/>
        </p:spPr>
        <p:txBody>
          <a:bodyPr wrap="square" rtlCol="0">
            <a:spAutoFit/>
          </a:bodyPr>
          <a:lstStyle/>
          <a:p>
            <a:r>
              <a:rPr lang="zh-CN" altLang="en-US" sz="2400" b="1" dirty="0" smtClean="0">
                <a:solidFill>
                  <a:srgbClr val="FF0000"/>
                </a:solidFill>
              </a:rPr>
              <a:t>孙阳    建筑分院副院长</a:t>
            </a:r>
            <a:endParaRPr lang="en-US" altLang="zh-CN" sz="2400" b="1" dirty="0" smtClean="0">
              <a:solidFill>
                <a:srgbClr val="FF0000"/>
              </a:solidFill>
            </a:endParaRPr>
          </a:p>
          <a:p>
            <a:r>
              <a:rPr lang="zh-CN" altLang="en-US" sz="2400" b="1" dirty="0" smtClean="0">
                <a:solidFill>
                  <a:srgbClr val="FF0000"/>
                </a:solidFill>
              </a:rPr>
              <a:t>           建筑工程管理专业教研室主任</a:t>
            </a:r>
            <a:endParaRPr lang="en-US" altLang="zh-CN" sz="2400" b="1" dirty="0" smtClean="0">
              <a:solidFill>
                <a:srgbClr val="FF0000"/>
              </a:solidFill>
            </a:endParaRPr>
          </a:p>
          <a:p>
            <a:r>
              <a:rPr lang="zh-CN" altLang="en-US" sz="2400" b="1" dirty="0" smtClean="0">
                <a:solidFill>
                  <a:srgbClr val="FF0000"/>
                </a:solidFill>
              </a:rPr>
              <a:t>           副教授</a:t>
            </a:r>
            <a:endParaRPr lang="zh-CN" altLang="en-US" sz="2400" b="1" dirty="0">
              <a:solidFill>
                <a:srgbClr val="FF0000"/>
              </a:solidFill>
            </a:endParaRPr>
          </a:p>
        </p:txBody>
      </p:sp>
    </p:spTree>
    <p:extLst>
      <p:ext uri="{BB962C8B-B14F-4D97-AF65-F5344CB8AC3E}">
        <p14:creationId xmlns:p14="http://schemas.microsoft.com/office/powerpoint/2010/main" val="2450649335"/>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sz="quarter"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9512" y="324035"/>
            <a:ext cx="4500926" cy="3377015"/>
          </a:xfrm>
        </p:spPr>
      </p:pic>
      <p:sp>
        <p:nvSpPr>
          <p:cNvPr id="6" name="内容占位符 5"/>
          <p:cNvSpPr>
            <a:spLocks noGrp="1"/>
          </p:cNvSpPr>
          <p:nvPr>
            <p:ph sz="quarter" idx="2"/>
          </p:nvPr>
        </p:nvSpPr>
        <p:spPr>
          <a:xfrm>
            <a:off x="4634808" y="332656"/>
            <a:ext cx="4257672" cy="5357850"/>
          </a:xfrm>
        </p:spPr>
        <p:txBody>
          <a:bodyPr>
            <a:noAutofit/>
          </a:bodyPr>
          <a:lstStyle/>
          <a:p>
            <a:r>
              <a:rPr lang="zh-CN" altLang="en-US" b="1" dirty="0" smtClean="0"/>
              <a:t>改革</a:t>
            </a:r>
            <a:r>
              <a:rPr lang="zh-CN" altLang="zh-CN" b="1" dirty="0" smtClean="0"/>
              <a:t>汽车</a:t>
            </a:r>
            <a:r>
              <a:rPr lang="zh-CN" altLang="zh-CN" b="1" dirty="0"/>
              <a:t>专业课程体系建设</a:t>
            </a:r>
            <a:r>
              <a:rPr lang="zh-CN" altLang="zh-CN" b="1" dirty="0" smtClean="0"/>
              <a:t>，</a:t>
            </a:r>
            <a:r>
              <a:rPr lang="zh-CN" altLang="en-US" b="1" dirty="0" smtClean="0"/>
              <a:t>加大实训实践课程建设，</a:t>
            </a:r>
            <a:r>
              <a:rPr lang="zh-CN" altLang="zh-CN" b="1" dirty="0" smtClean="0"/>
              <a:t>与</a:t>
            </a:r>
            <a:r>
              <a:rPr lang="zh-CN" altLang="zh-CN" b="1" dirty="0"/>
              <a:t>各部门配合建成了汽车实训中心。</a:t>
            </a:r>
          </a:p>
          <a:p>
            <a:r>
              <a:rPr lang="zh-CN" altLang="zh-CN" b="1" dirty="0" smtClean="0"/>
              <a:t>指导</a:t>
            </a:r>
            <a:r>
              <a:rPr lang="zh-CN" altLang="zh-CN" b="1" dirty="0"/>
              <a:t>学生参加汽车检测与维修技能大赛，学生获得省、市级各二等奖；</a:t>
            </a:r>
          </a:p>
          <a:p>
            <a:r>
              <a:rPr lang="zh-CN" altLang="zh-CN" b="1" dirty="0" smtClean="0"/>
              <a:t>获得</a:t>
            </a:r>
            <a:r>
              <a:rPr lang="zh-CN" altLang="zh-CN" b="1" dirty="0"/>
              <a:t>了</a:t>
            </a:r>
            <a:r>
              <a:rPr lang="en-US" altLang="zh-CN" b="1" dirty="0"/>
              <a:t>2016</a:t>
            </a:r>
            <a:r>
              <a:rPr lang="zh-CN" altLang="zh-CN" b="1" dirty="0"/>
              <a:t>年锦州市科技攻关一等奖，获第四届锦州市优秀科技工作者称号。</a:t>
            </a:r>
            <a:endParaRPr lang="zh-CN" altLang="en-US" b="1" dirty="0"/>
          </a:p>
        </p:txBody>
      </p:sp>
      <p:sp>
        <p:nvSpPr>
          <p:cNvPr id="8" name="TextBox 7"/>
          <p:cNvSpPr txBox="1"/>
          <p:nvPr/>
        </p:nvSpPr>
        <p:spPr>
          <a:xfrm>
            <a:off x="395536" y="3933056"/>
            <a:ext cx="4357718" cy="830997"/>
          </a:xfrm>
          <a:prstGeom prst="rect">
            <a:avLst/>
          </a:prstGeom>
          <a:noFill/>
        </p:spPr>
        <p:txBody>
          <a:bodyPr wrap="square" rtlCol="0">
            <a:spAutoFit/>
          </a:bodyPr>
          <a:lstStyle/>
          <a:p>
            <a:r>
              <a:rPr lang="zh-CN" altLang="en-US" sz="2400" b="1" dirty="0">
                <a:solidFill>
                  <a:srgbClr val="FF0000"/>
                </a:solidFill>
              </a:rPr>
              <a:t>李占林</a:t>
            </a:r>
            <a:r>
              <a:rPr lang="en-US" altLang="zh-CN" sz="2400" b="1" dirty="0" smtClean="0">
                <a:solidFill>
                  <a:srgbClr val="FF0000"/>
                </a:solidFill>
              </a:rPr>
              <a:t>   </a:t>
            </a:r>
            <a:r>
              <a:rPr lang="zh-CN" altLang="en-US" sz="2400" b="1" dirty="0" smtClean="0">
                <a:solidFill>
                  <a:srgbClr val="FF0000"/>
                </a:solidFill>
              </a:rPr>
              <a:t>机械分院副院长</a:t>
            </a:r>
            <a:endParaRPr lang="en-US" altLang="zh-CN" sz="2400" b="1" dirty="0" smtClean="0">
              <a:solidFill>
                <a:srgbClr val="FF0000"/>
              </a:solidFill>
            </a:endParaRPr>
          </a:p>
          <a:p>
            <a:r>
              <a:rPr lang="en-US" altLang="zh-CN" sz="2400" b="1" dirty="0">
                <a:solidFill>
                  <a:srgbClr val="FF0000"/>
                </a:solidFill>
              </a:rPr>
              <a:t> </a:t>
            </a:r>
            <a:r>
              <a:rPr lang="en-US" altLang="zh-CN" sz="2400" b="1" dirty="0" smtClean="0">
                <a:solidFill>
                  <a:srgbClr val="FF0000"/>
                </a:solidFill>
              </a:rPr>
              <a:t>             </a:t>
            </a:r>
            <a:r>
              <a:rPr lang="zh-CN" altLang="en-US" sz="2400" b="1" dirty="0" smtClean="0">
                <a:solidFill>
                  <a:srgbClr val="FF0000"/>
                </a:solidFill>
              </a:rPr>
              <a:t>副教授</a:t>
            </a:r>
            <a:endParaRPr lang="zh-CN" altLang="en-US" sz="2400" b="1" dirty="0">
              <a:solidFill>
                <a:srgbClr val="FF0000"/>
              </a:solidFill>
            </a:endParaRPr>
          </a:p>
        </p:txBody>
      </p:sp>
    </p:spTree>
    <p:extLst>
      <p:ext uri="{BB962C8B-B14F-4D97-AF65-F5344CB8AC3E}">
        <p14:creationId xmlns:p14="http://schemas.microsoft.com/office/powerpoint/2010/main" val="308991438"/>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quarter" idx="2"/>
          </p:nvPr>
        </p:nvSpPr>
        <p:spPr>
          <a:xfrm>
            <a:off x="5004048" y="116632"/>
            <a:ext cx="3888432" cy="6264696"/>
          </a:xfrm>
        </p:spPr>
        <p:txBody>
          <a:bodyPr>
            <a:noAutofit/>
          </a:bodyPr>
          <a:lstStyle/>
          <a:p>
            <a:r>
              <a:rPr lang="zh-CN" altLang="zh-CN" sz="2000" b="1" dirty="0">
                <a:latin typeface="+mn-ea"/>
              </a:rPr>
              <a:t>具有较强的管理能力和服务水平，改革与创新精神，能够高质量地完成本职工作。</a:t>
            </a:r>
            <a:r>
              <a:rPr lang="en-US" altLang="zh-CN" sz="2000" b="1" dirty="0">
                <a:latin typeface="+mn-ea"/>
              </a:rPr>
              <a:t>2016</a:t>
            </a:r>
            <a:r>
              <a:rPr lang="zh-CN" altLang="zh-CN" sz="2000" b="1" dirty="0">
                <a:latin typeface="+mn-ea"/>
              </a:rPr>
              <a:t>年度带动信息分院全体教职员工圆满地完成年度目标责任状，年度考核优秀。</a:t>
            </a:r>
          </a:p>
          <a:p>
            <a:r>
              <a:rPr lang="zh-CN" altLang="zh-CN" sz="2000" b="1" dirty="0">
                <a:latin typeface="+mn-ea"/>
              </a:rPr>
              <a:t>在学校建设和发展过程中积极献言献策，勇于探索新的办学思路，顺利完成了与沈阳中嘉博众集团大数据应用和移动网络运营两个共建专业的招生宣传、入学教育、课程改革创新等一系列工作。同时又与北京育知同创公司签署了深度校企合作协议，正在组织</a:t>
            </a:r>
            <a:r>
              <a:rPr lang="en-US" altLang="zh-CN" sz="2000" b="1" dirty="0">
                <a:latin typeface="+mn-ea"/>
              </a:rPr>
              <a:t>WEB</a:t>
            </a:r>
            <a:r>
              <a:rPr lang="zh-CN" altLang="zh-CN" sz="2000" b="1" dirty="0">
                <a:latin typeface="+mn-ea"/>
              </a:rPr>
              <a:t>前端开发与安卓软件开发两个专业的招生宣传工作。完成了与渤海大学、抚顺职业技术学院的校校合作项目。信息分院学生集中顶岗实习率达到</a:t>
            </a:r>
            <a:r>
              <a:rPr lang="en-US" altLang="zh-CN" sz="2000" b="1" dirty="0">
                <a:latin typeface="+mn-ea"/>
              </a:rPr>
              <a:t>85%</a:t>
            </a:r>
            <a:r>
              <a:rPr lang="zh-CN" altLang="zh-CN" sz="2000" b="1" dirty="0">
                <a:latin typeface="+mn-ea"/>
              </a:rPr>
              <a:t>以上。</a:t>
            </a:r>
            <a:endParaRPr lang="zh-CN" altLang="en-US" sz="2000" b="1" dirty="0">
              <a:latin typeface="+mn-ea"/>
            </a:endParaRPr>
          </a:p>
        </p:txBody>
      </p:sp>
      <p:sp>
        <p:nvSpPr>
          <p:cNvPr id="3" name="TextBox 2"/>
          <p:cNvSpPr txBox="1"/>
          <p:nvPr/>
        </p:nvSpPr>
        <p:spPr>
          <a:xfrm>
            <a:off x="573752" y="3933056"/>
            <a:ext cx="4286280" cy="830997"/>
          </a:xfrm>
          <a:prstGeom prst="rect">
            <a:avLst/>
          </a:prstGeom>
          <a:noFill/>
        </p:spPr>
        <p:txBody>
          <a:bodyPr wrap="square" rtlCol="0">
            <a:spAutoFit/>
          </a:bodyPr>
          <a:lstStyle/>
          <a:p>
            <a:r>
              <a:rPr lang="zh-CN" altLang="en-US" sz="2400" b="1" dirty="0" smtClean="0">
                <a:solidFill>
                  <a:srgbClr val="FF0000"/>
                </a:solidFill>
              </a:rPr>
              <a:t>袁福庆     信息分院院长</a:t>
            </a:r>
            <a:endParaRPr lang="en-US" altLang="zh-CN" sz="2400" b="1" dirty="0" smtClean="0">
              <a:solidFill>
                <a:srgbClr val="FF0000"/>
              </a:solidFill>
            </a:endParaRPr>
          </a:p>
          <a:p>
            <a:r>
              <a:rPr lang="en-US" altLang="zh-CN" sz="2400" b="1" dirty="0">
                <a:solidFill>
                  <a:srgbClr val="FF0000"/>
                </a:solidFill>
              </a:rPr>
              <a:t> </a:t>
            </a:r>
            <a:r>
              <a:rPr lang="en-US" altLang="zh-CN" sz="2400" b="1" dirty="0" smtClean="0">
                <a:solidFill>
                  <a:srgbClr val="FF0000"/>
                </a:solidFill>
              </a:rPr>
              <a:t>               </a:t>
            </a:r>
            <a:r>
              <a:rPr lang="zh-CN" altLang="en-US" sz="2400" b="1" dirty="0" smtClean="0">
                <a:solidFill>
                  <a:srgbClr val="FF0000"/>
                </a:solidFill>
              </a:rPr>
              <a:t>教授</a:t>
            </a:r>
            <a:endParaRPr lang="zh-CN" altLang="en-US" sz="2400" b="1" dirty="0">
              <a:solidFill>
                <a:srgbClr val="FF0000"/>
              </a:solidFill>
            </a:endParaRPr>
          </a:p>
        </p:txBody>
      </p:sp>
      <p:pic>
        <p:nvPicPr>
          <p:cNvPr id="7" name="内容占位符 6"/>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4063" y="188640"/>
            <a:ext cx="4904966" cy="3269977"/>
          </a:xfrm>
        </p:spPr>
      </p:pic>
    </p:spTree>
    <p:extLst>
      <p:ext uri="{BB962C8B-B14F-4D97-AF65-F5344CB8AC3E}">
        <p14:creationId xmlns:p14="http://schemas.microsoft.com/office/powerpoint/2010/main" val="344024628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5334778"/>
            <a:ext cx="4894160" cy="830997"/>
          </a:xfrm>
          <a:prstGeom prst="rect">
            <a:avLst/>
          </a:prstGeom>
          <a:noFill/>
        </p:spPr>
        <p:txBody>
          <a:bodyPr wrap="square" rtlCol="0">
            <a:spAutoFit/>
          </a:bodyPr>
          <a:lstStyle/>
          <a:p>
            <a:r>
              <a:rPr lang="zh-CN" altLang="en-US" sz="2400" b="1" dirty="0" smtClean="0">
                <a:solidFill>
                  <a:srgbClr val="FF0000"/>
                </a:solidFill>
              </a:rPr>
              <a:t>蔡红武    党委副书记               </a:t>
            </a:r>
            <a:endParaRPr lang="en-US" altLang="zh-CN" sz="2400" b="1" dirty="0" smtClean="0">
              <a:solidFill>
                <a:srgbClr val="FF0000"/>
              </a:solidFill>
            </a:endParaRPr>
          </a:p>
          <a:p>
            <a:r>
              <a:rPr lang="en-US" altLang="zh-CN" sz="2400" b="1" dirty="0">
                <a:solidFill>
                  <a:srgbClr val="FF0000"/>
                </a:solidFill>
              </a:rPr>
              <a:t> </a:t>
            </a:r>
            <a:r>
              <a:rPr lang="en-US" altLang="zh-CN" sz="2400" b="1" dirty="0" smtClean="0">
                <a:solidFill>
                  <a:srgbClr val="FF0000"/>
                </a:solidFill>
              </a:rPr>
              <a:t>              </a:t>
            </a:r>
            <a:r>
              <a:rPr lang="zh-CN" altLang="en-US" sz="2400" b="1" dirty="0" smtClean="0">
                <a:solidFill>
                  <a:srgbClr val="FF0000"/>
                </a:solidFill>
              </a:rPr>
              <a:t>思政教研部主任</a:t>
            </a:r>
            <a:endParaRPr lang="zh-CN" altLang="en-US" sz="2400" b="1" dirty="0">
              <a:solidFill>
                <a:srgbClr val="FF0000"/>
              </a:solidFill>
            </a:endParaRPr>
          </a:p>
        </p:txBody>
      </p:sp>
      <p:pic>
        <p:nvPicPr>
          <p:cNvPr id="6" name="蔡红武事迹.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8536" y="332656"/>
            <a:ext cx="7992888" cy="4496000"/>
          </a:xfrm>
          <a:prstGeom prst="rect">
            <a:avLst/>
          </a:prstGeom>
        </p:spPr>
      </p:pic>
    </p:spTree>
    <p:extLst>
      <p:ext uri="{BB962C8B-B14F-4D97-AF65-F5344CB8AC3E}">
        <p14:creationId xmlns:p14="http://schemas.microsoft.com/office/powerpoint/2010/main" val="24303350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sz="quarter"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8032" y="260648"/>
            <a:ext cx="4427984" cy="3320988"/>
          </a:xfrm>
        </p:spPr>
      </p:pic>
      <p:sp>
        <p:nvSpPr>
          <p:cNvPr id="6" name="内容占位符 5"/>
          <p:cNvSpPr>
            <a:spLocks noGrp="1"/>
          </p:cNvSpPr>
          <p:nvPr>
            <p:ph sz="quarter" idx="2"/>
          </p:nvPr>
        </p:nvSpPr>
        <p:spPr>
          <a:xfrm>
            <a:off x="4355976" y="-27384"/>
            <a:ext cx="4536504" cy="5357850"/>
          </a:xfrm>
        </p:spPr>
        <p:txBody>
          <a:bodyPr>
            <a:noAutofit/>
          </a:bodyPr>
          <a:lstStyle/>
          <a:p>
            <a:pPr indent="0">
              <a:lnSpc>
                <a:spcPct val="150000"/>
              </a:lnSpc>
              <a:buNone/>
            </a:pPr>
            <a:r>
              <a:rPr lang="en-US" altLang="zh-CN" sz="2000" b="1" dirty="0" smtClean="0">
                <a:latin typeface="+mn-ea"/>
              </a:rPr>
              <a:t>    </a:t>
            </a:r>
            <a:r>
              <a:rPr lang="zh-CN" altLang="zh-CN" sz="2000" b="1" dirty="0" smtClean="0">
                <a:latin typeface="+mn-ea"/>
              </a:rPr>
              <a:t>在</a:t>
            </a:r>
            <a:r>
              <a:rPr lang="zh-CN" altLang="zh-CN" sz="2000" b="1" dirty="0">
                <a:latin typeface="+mn-ea"/>
              </a:rPr>
              <a:t>教学中严而有度，柔而有则，严与爱相依相伴；注重因材施教，充分调动学生的学习兴趣，力求让每一个学生都能不同程度获得学习成功的体验。经常利用休息时间对学生进行辅导，多次带领演讲团利用晚自习到大一各班巡讲，既提高了演讲团同学的能力，也拓宽了演讲与口才教学实训的渠道。所指导的诗歌朗诵《我自豪我是中国人》获省大学生中华经典诗文诵读比赛三等奖；主讲《演讲与口才》课程通过学校教学方法改革认定并被评为</a:t>
            </a:r>
            <a:r>
              <a:rPr lang="zh-CN" altLang="zh-CN" sz="2000" b="1" dirty="0" smtClean="0">
                <a:latin typeface="+mn-ea"/>
              </a:rPr>
              <a:t>优秀。</a:t>
            </a:r>
            <a:endParaRPr lang="zh-CN" altLang="en-US" sz="2000" b="1" dirty="0">
              <a:latin typeface="+mn-ea"/>
            </a:endParaRPr>
          </a:p>
        </p:txBody>
      </p:sp>
      <p:sp>
        <p:nvSpPr>
          <p:cNvPr id="8" name="TextBox 7"/>
          <p:cNvSpPr txBox="1"/>
          <p:nvPr/>
        </p:nvSpPr>
        <p:spPr>
          <a:xfrm>
            <a:off x="358298" y="4005064"/>
            <a:ext cx="4357718" cy="1200329"/>
          </a:xfrm>
          <a:prstGeom prst="rect">
            <a:avLst/>
          </a:prstGeom>
          <a:noFill/>
        </p:spPr>
        <p:txBody>
          <a:bodyPr wrap="square" rtlCol="0">
            <a:spAutoFit/>
          </a:bodyPr>
          <a:lstStyle/>
          <a:p>
            <a:r>
              <a:rPr lang="zh-CN" altLang="zh-CN" sz="2400" b="1" dirty="0">
                <a:solidFill>
                  <a:srgbClr val="FF0000"/>
                </a:solidFill>
              </a:rPr>
              <a:t>马</a:t>
            </a:r>
            <a:r>
              <a:rPr lang="zh-CN" altLang="zh-CN" sz="2400" b="1" dirty="0" smtClean="0">
                <a:solidFill>
                  <a:srgbClr val="FF0000"/>
                </a:solidFill>
              </a:rPr>
              <a:t>丽</a:t>
            </a:r>
            <a:r>
              <a:rPr lang="en-US" altLang="zh-CN" sz="2400" b="1" dirty="0" smtClean="0">
                <a:solidFill>
                  <a:srgbClr val="FF0000"/>
                </a:solidFill>
              </a:rPr>
              <a:t>    </a:t>
            </a:r>
            <a:r>
              <a:rPr lang="zh-CN" altLang="en-US" sz="2400" b="1" dirty="0" smtClean="0">
                <a:solidFill>
                  <a:srgbClr val="FF0000"/>
                </a:solidFill>
              </a:rPr>
              <a:t>演讲与口才教研室主任   </a:t>
            </a:r>
            <a:endParaRPr lang="en-US" altLang="zh-CN" sz="2400" b="1" dirty="0" smtClean="0">
              <a:solidFill>
                <a:srgbClr val="FF0000"/>
              </a:solidFill>
            </a:endParaRPr>
          </a:p>
          <a:p>
            <a:r>
              <a:rPr lang="en-US" altLang="zh-CN" sz="2400" b="1" dirty="0" smtClean="0">
                <a:solidFill>
                  <a:srgbClr val="FF0000"/>
                </a:solidFill>
              </a:rPr>
              <a:t>           </a:t>
            </a:r>
            <a:r>
              <a:rPr lang="zh-CN" altLang="en-US" sz="2400" b="1" dirty="0" smtClean="0">
                <a:solidFill>
                  <a:srgbClr val="FF0000"/>
                </a:solidFill>
              </a:rPr>
              <a:t>副高级职称</a:t>
            </a:r>
            <a:endParaRPr lang="zh-CN" altLang="zh-CN" sz="2400" b="1" dirty="0">
              <a:solidFill>
                <a:srgbClr val="FF0000"/>
              </a:solidFill>
            </a:endParaRPr>
          </a:p>
          <a:p>
            <a:endParaRPr lang="zh-CN" altLang="en-US" sz="2400" b="1" dirty="0">
              <a:solidFill>
                <a:srgbClr val="FF0000"/>
              </a:solidFill>
            </a:endParaRPr>
          </a:p>
        </p:txBody>
      </p:sp>
    </p:spTree>
    <p:extLst>
      <p:ext uri="{BB962C8B-B14F-4D97-AF65-F5344CB8AC3E}">
        <p14:creationId xmlns:p14="http://schemas.microsoft.com/office/powerpoint/2010/main" val="203594791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5658" y="5679867"/>
            <a:ext cx="2474424" cy="635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latin typeface="楷体" panose="02010609060101010101" pitchFamily="49" charset="-122"/>
                <a:ea typeface="楷体" panose="02010609060101010101" pitchFamily="49" charset="-122"/>
              </a:rPr>
              <a:t>技能部 副主任 副教授</a:t>
            </a:r>
            <a:endParaRPr lang="zh-CN" altLang="en-US" sz="2400" b="1" dirty="0">
              <a:solidFill>
                <a:prstClr val="white"/>
              </a:solidFill>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08773" y="355035"/>
            <a:ext cx="2623067" cy="3881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矩形 3"/>
          <p:cNvSpPr/>
          <p:nvPr/>
        </p:nvSpPr>
        <p:spPr>
          <a:xfrm>
            <a:off x="259226" y="5044248"/>
            <a:ext cx="2474424" cy="635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solidFill>
                  <a:prstClr val="white"/>
                </a:solidFill>
                <a:latin typeface="楷体" panose="02010609060101010101" pitchFamily="49" charset="-122"/>
                <a:ea typeface="楷体" panose="02010609060101010101" pitchFamily="49" charset="-122"/>
              </a:rPr>
              <a:t>杨志</a:t>
            </a:r>
            <a:endParaRPr lang="zh-CN" altLang="en-US" sz="3600" b="1" dirty="0">
              <a:solidFill>
                <a:prstClr val="white"/>
              </a:solidFill>
              <a:latin typeface="楷体" panose="02010609060101010101" pitchFamily="49" charset="-122"/>
              <a:ea typeface="楷体" panose="02010609060101010101" pitchFamily="49" charset="-122"/>
            </a:endParaRPr>
          </a:p>
        </p:txBody>
      </p:sp>
      <p:sp>
        <p:nvSpPr>
          <p:cNvPr id="5" name="矩形 4"/>
          <p:cNvSpPr/>
          <p:nvPr/>
        </p:nvSpPr>
        <p:spPr>
          <a:xfrm>
            <a:off x="4675770" y="355035"/>
            <a:ext cx="2661047" cy="1196295"/>
          </a:xfrm>
          <a:prstGeom prst="rect">
            <a:avLst/>
          </a:prstGeom>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zh-CN" altLang="en-US" sz="4400" b="1" dirty="0" smtClean="0">
                <a:solidFill>
                  <a:prstClr val="white"/>
                </a:solidFill>
                <a:effectLst>
                  <a:outerShdw blurRad="38100" dist="38100" dir="2700000" algn="tl">
                    <a:srgbClr val="000000">
                      <a:alpha val="43137"/>
                    </a:srgbClr>
                  </a:outerShdw>
                </a:effectLst>
                <a:latin typeface="新宋体" panose="02010609030101010101" pitchFamily="49" charset="-122"/>
                <a:ea typeface="新宋体" panose="02010609030101010101" pitchFamily="49" charset="-122"/>
              </a:rPr>
              <a:t>先进事迹：</a:t>
            </a:r>
            <a:endParaRPr lang="zh-CN" altLang="en-US" sz="4400" b="1" dirty="0">
              <a:solidFill>
                <a:prstClr val="white"/>
              </a:solidFill>
              <a:effectLst>
                <a:outerShdw blurRad="38100" dist="38100" dir="2700000" algn="tl">
                  <a:srgbClr val="000000">
                    <a:alpha val="43137"/>
                  </a:srgbClr>
                </a:outerShdw>
              </a:effectLst>
              <a:latin typeface="新宋体" panose="02010609030101010101" pitchFamily="49" charset="-122"/>
              <a:ea typeface="新宋体" panose="02010609030101010101" pitchFamily="49" charset="-122"/>
            </a:endParaRPr>
          </a:p>
        </p:txBody>
      </p:sp>
      <p:sp>
        <p:nvSpPr>
          <p:cNvPr id="6" name="矩形 5"/>
          <p:cNvSpPr/>
          <p:nvPr/>
        </p:nvSpPr>
        <p:spPr>
          <a:xfrm>
            <a:off x="3555812" y="1551333"/>
            <a:ext cx="5192652" cy="977715"/>
          </a:xfrm>
          <a:prstGeom prst="rect">
            <a:avLst/>
          </a:prstGeom>
          <a:no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zh-CN" altLang="en-US" sz="2800" dirty="0" smtClean="0">
                <a:solidFill>
                  <a:prstClr val="white"/>
                </a:solidFill>
                <a:latin typeface="楷体" panose="02010609060101010101" pitchFamily="49" charset="-122"/>
                <a:ea typeface="楷体" panose="02010609060101010101" pitchFamily="49" charset="-122"/>
              </a:rPr>
              <a:t>一、在全国外语微课大赛中获奖</a:t>
            </a:r>
            <a:endParaRPr lang="zh-CN" altLang="en-US" sz="2800" dirty="0">
              <a:solidFill>
                <a:prstClr val="white"/>
              </a:solidFill>
              <a:latin typeface="楷体" panose="02010609060101010101" pitchFamily="49" charset="-122"/>
              <a:ea typeface="楷体" panose="02010609060101010101" pitchFamily="49" charset="-122"/>
            </a:endParaRPr>
          </a:p>
        </p:txBody>
      </p:sp>
      <p:sp>
        <p:nvSpPr>
          <p:cNvPr id="7" name="矩形 6"/>
          <p:cNvSpPr/>
          <p:nvPr/>
        </p:nvSpPr>
        <p:spPr>
          <a:xfrm>
            <a:off x="3555814" y="2495235"/>
            <a:ext cx="5192650" cy="915540"/>
          </a:xfrm>
          <a:prstGeom prst="rect">
            <a:avLst/>
          </a:prstGeom>
          <a:no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zh-CN" altLang="en-US" sz="2800" dirty="0" smtClean="0">
                <a:solidFill>
                  <a:prstClr val="white"/>
                </a:solidFill>
                <a:latin typeface="楷体" panose="02010609060101010101" pitchFamily="49" charset="-122"/>
                <a:ea typeface="楷体" panose="02010609060101010101" pitchFamily="49" charset="-122"/>
              </a:rPr>
              <a:t>二、在教学法研究方面成绩突出</a:t>
            </a:r>
            <a:endParaRPr lang="zh-CN" altLang="en-US" sz="2800" dirty="0">
              <a:solidFill>
                <a:prstClr val="white"/>
              </a:solidFill>
              <a:latin typeface="楷体" panose="02010609060101010101" pitchFamily="49" charset="-122"/>
              <a:ea typeface="楷体" panose="02010609060101010101" pitchFamily="49" charset="-122"/>
            </a:endParaRPr>
          </a:p>
        </p:txBody>
      </p:sp>
      <p:sp>
        <p:nvSpPr>
          <p:cNvPr id="8" name="矩形 7"/>
          <p:cNvSpPr/>
          <p:nvPr/>
        </p:nvSpPr>
        <p:spPr>
          <a:xfrm>
            <a:off x="3419872" y="3173834"/>
            <a:ext cx="5580456" cy="973230"/>
          </a:xfrm>
          <a:prstGeom prst="rect">
            <a:avLst/>
          </a:prstGeom>
          <a:no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en-US" altLang="zh-CN" sz="2800" dirty="0" smtClean="0">
                <a:solidFill>
                  <a:prstClr val="white"/>
                </a:solidFill>
                <a:latin typeface="楷体" panose="02010609060101010101" pitchFamily="49" charset="-122"/>
                <a:ea typeface="楷体" panose="02010609060101010101" pitchFamily="49" charset="-122"/>
              </a:rPr>
              <a:t>1.</a:t>
            </a:r>
            <a:r>
              <a:rPr lang="zh-CN" altLang="en-US" sz="2800" dirty="0" smtClean="0">
                <a:solidFill>
                  <a:prstClr val="white"/>
                </a:solidFill>
                <a:latin typeface="楷体" panose="02010609060101010101" pitchFamily="49" charset="-122"/>
                <a:ea typeface="楷体" panose="02010609060101010101" pitchFamily="49" charset="-122"/>
              </a:rPr>
              <a:t>以教研、科研推进教学方法改革</a:t>
            </a:r>
            <a:endParaRPr lang="zh-CN" altLang="en-US" sz="2800" dirty="0">
              <a:solidFill>
                <a:prstClr val="white"/>
              </a:solidFill>
              <a:latin typeface="楷体" panose="02010609060101010101" pitchFamily="49" charset="-122"/>
              <a:ea typeface="楷体" panose="02010609060101010101" pitchFamily="49" charset="-122"/>
            </a:endParaRPr>
          </a:p>
        </p:txBody>
      </p:sp>
      <p:sp>
        <p:nvSpPr>
          <p:cNvPr id="9" name="矩形 8"/>
          <p:cNvSpPr/>
          <p:nvPr/>
        </p:nvSpPr>
        <p:spPr>
          <a:xfrm>
            <a:off x="3555814" y="4976164"/>
            <a:ext cx="5588186" cy="828408"/>
          </a:xfrm>
          <a:prstGeom prst="rect">
            <a:avLst/>
          </a:prstGeom>
          <a:no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zh-CN" altLang="en-US" sz="2800" dirty="0" smtClean="0">
                <a:solidFill>
                  <a:prstClr val="white"/>
                </a:solidFill>
                <a:latin typeface="楷体" panose="02010609060101010101" pitchFamily="49" charset="-122"/>
                <a:ea typeface="楷体" panose="02010609060101010101" pitchFamily="49" charset="-122"/>
              </a:rPr>
              <a:t>三、为创建先进党支部做出贡献</a:t>
            </a:r>
            <a:endParaRPr lang="zh-CN" altLang="en-US" sz="2800" dirty="0">
              <a:solidFill>
                <a:prstClr val="white"/>
              </a:solidFill>
              <a:latin typeface="楷体" panose="02010609060101010101" pitchFamily="49" charset="-122"/>
              <a:ea typeface="楷体" panose="02010609060101010101" pitchFamily="49" charset="-122"/>
            </a:endParaRPr>
          </a:p>
        </p:txBody>
      </p:sp>
      <p:sp>
        <p:nvSpPr>
          <p:cNvPr id="11" name="矩形 10"/>
          <p:cNvSpPr/>
          <p:nvPr/>
        </p:nvSpPr>
        <p:spPr>
          <a:xfrm>
            <a:off x="3419872" y="4002934"/>
            <a:ext cx="5724128" cy="973230"/>
          </a:xfrm>
          <a:prstGeom prst="rect">
            <a:avLst/>
          </a:prstGeom>
          <a:no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en-US" altLang="zh-CN" sz="2800" dirty="0" smtClean="0">
                <a:solidFill>
                  <a:prstClr val="white"/>
                </a:solidFill>
                <a:latin typeface="楷体" panose="02010609060101010101" pitchFamily="49" charset="-122"/>
                <a:ea typeface="楷体" panose="02010609060101010101" pitchFamily="49" charset="-122"/>
              </a:rPr>
              <a:t>2.</a:t>
            </a:r>
            <a:r>
              <a:rPr lang="zh-CN" altLang="en-US" sz="2800" dirty="0" smtClean="0">
                <a:solidFill>
                  <a:prstClr val="white"/>
                </a:solidFill>
                <a:latin typeface="楷体" panose="02010609060101010101" pitchFamily="49" charset="-122"/>
                <a:ea typeface="楷体" panose="02010609060101010101" pitchFamily="49" charset="-122"/>
              </a:rPr>
              <a:t>注重青年教师教学业务能力的培养</a:t>
            </a:r>
            <a:endParaRPr lang="zh-CN" altLang="en-US" sz="2800" dirty="0">
              <a:solidFill>
                <a:prstClr val="white"/>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32653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811" y="150576"/>
            <a:ext cx="8537897" cy="1326996"/>
          </a:xfrm>
          <a:prstGeom prst="rect">
            <a:avLst/>
          </a:prstGeom>
          <a:solidFill>
            <a:schemeClr val="tx2">
              <a:lumMod val="25000"/>
            </a:schemeClr>
          </a:solidFill>
          <a:ln/>
          <a:scene3d>
            <a:camera prst="orthographicFront"/>
            <a:lightRig rig="threePt" dir="t"/>
          </a:scene3d>
          <a:sp3d>
            <a:bevelT w="114300" prst="hardEdge"/>
          </a:sp3d>
        </p:spPr>
        <p:style>
          <a:lnRef idx="0">
            <a:schemeClr val="accent6"/>
          </a:lnRef>
          <a:fillRef idx="3">
            <a:schemeClr val="accent6"/>
          </a:fillRef>
          <a:effectRef idx="3">
            <a:schemeClr val="accent6"/>
          </a:effectRef>
          <a:fontRef idx="minor">
            <a:schemeClr val="lt1"/>
          </a:fontRef>
        </p:style>
        <p:txBody>
          <a:bodyPr rtlCol="0" anchor="ctr"/>
          <a:lstStyle/>
          <a:p>
            <a:pPr algn="just"/>
            <a:r>
              <a:rPr lang="zh-CN" altLang="en-US" sz="2400" dirty="0" smtClean="0">
                <a:solidFill>
                  <a:prstClr val="white"/>
                </a:solidFill>
                <a:latin typeface="楷体" panose="02010609060101010101" pitchFamily="49" charset="-122"/>
                <a:ea typeface="楷体" panose="02010609060101010101" pitchFamily="49" charset="-122"/>
              </a:rPr>
              <a:t>    指导并组织英语</a:t>
            </a:r>
            <a:r>
              <a:rPr lang="zh-CN" altLang="en-US" sz="2400" smtClean="0">
                <a:solidFill>
                  <a:prstClr val="white"/>
                </a:solidFill>
                <a:latin typeface="楷体" panose="02010609060101010101" pitchFamily="49" charset="-122"/>
                <a:ea typeface="楷体" panose="02010609060101010101" pitchFamily="49" charset="-122"/>
              </a:rPr>
              <a:t>教研室两支团队</a:t>
            </a:r>
            <a:r>
              <a:rPr lang="zh-CN" altLang="en-US" sz="2400" dirty="0" smtClean="0">
                <a:solidFill>
                  <a:prstClr val="white"/>
                </a:solidFill>
                <a:latin typeface="楷体" panose="02010609060101010101" pitchFamily="49" charset="-122"/>
                <a:ea typeface="楷体" panose="02010609060101010101" pitchFamily="49" charset="-122"/>
              </a:rPr>
              <a:t>参加第二届中国外语微课大赛。杨志团队获得国家三等奖，辽宁省特等奖；金睿明团队获国家优秀奖，辽宁省一等奖；我校荣获优秀组织奖</a:t>
            </a:r>
            <a:r>
              <a:rPr lang="zh-CN" altLang="en-US" sz="2400" dirty="0">
                <a:solidFill>
                  <a:prstClr val="white"/>
                </a:solidFill>
                <a:latin typeface="楷体" panose="02010609060101010101" pitchFamily="49" charset="-122"/>
                <a:ea typeface="楷体" panose="02010609060101010101" pitchFamily="49" charset="-122"/>
              </a:rPr>
              <a:t>。参加辽宁省信息化教学微课大赛，获辽宁省</a:t>
            </a:r>
            <a:r>
              <a:rPr lang="zh-CN" altLang="en-US" sz="2400" dirty="0" smtClean="0">
                <a:solidFill>
                  <a:prstClr val="white"/>
                </a:solidFill>
                <a:latin typeface="楷体" panose="02010609060101010101" pitchFamily="49" charset="-122"/>
                <a:ea typeface="楷体" panose="02010609060101010101" pitchFamily="49" charset="-122"/>
              </a:rPr>
              <a:t>三等奖。</a:t>
            </a:r>
            <a:endParaRPr lang="zh-CN" altLang="en-US" sz="2400" dirty="0">
              <a:solidFill>
                <a:prstClr val="white"/>
              </a:solidFill>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617590"/>
            <a:ext cx="6779060" cy="5084295"/>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887" y="1645501"/>
            <a:ext cx="6750531" cy="5062898"/>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9634" y="1617589"/>
            <a:ext cx="6774366" cy="5080775"/>
          </a:xfrm>
          <a:prstGeom prst="rect">
            <a:avLst/>
          </a:prstGeom>
        </p:spPr>
      </p:pic>
    </p:spTree>
    <p:extLst>
      <p:ext uri="{BB962C8B-B14F-4D97-AF65-F5344CB8AC3E}">
        <p14:creationId xmlns:p14="http://schemas.microsoft.com/office/powerpoint/2010/main" val="3267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53" presetClass="entr" presetSubtype="16" fill="hold" nodeType="withEffect">
                                  <p:stCondLst>
                                    <p:cond delay="3000"/>
                                  </p:stCondLst>
                                  <p:childTnLst>
                                    <p:set>
                                      <p:cBhvr>
                                        <p:cTn id="9" dur="1" fill="hold">
                                          <p:stCondLst>
                                            <p:cond delay="0"/>
                                          </p:stCondLst>
                                        </p:cTn>
                                        <p:tgtEl>
                                          <p:spTgt spid="5"/>
                                        </p:tgtEl>
                                        <p:attrNameLst>
                                          <p:attrName>style.visibility</p:attrName>
                                        </p:attrNameLst>
                                      </p:cBhvr>
                                      <p:to>
                                        <p:strVal val="visible"/>
                                      </p:to>
                                    </p:set>
                                    <p:anim calcmode="lin" valueType="num">
                                      <p:cBhvr>
                                        <p:cTn id="10" dur="1500" fill="hold"/>
                                        <p:tgtEl>
                                          <p:spTgt spid="5"/>
                                        </p:tgtEl>
                                        <p:attrNameLst>
                                          <p:attrName>ppt_w</p:attrName>
                                        </p:attrNameLst>
                                      </p:cBhvr>
                                      <p:tavLst>
                                        <p:tav tm="0">
                                          <p:val>
                                            <p:fltVal val="0"/>
                                          </p:val>
                                        </p:tav>
                                        <p:tav tm="100000">
                                          <p:val>
                                            <p:strVal val="#ppt_w"/>
                                          </p:val>
                                        </p:tav>
                                      </p:tavLst>
                                    </p:anim>
                                    <p:anim calcmode="lin" valueType="num">
                                      <p:cBhvr>
                                        <p:cTn id="11" dur="1500" fill="hold"/>
                                        <p:tgtEl>
                                          <p:spTgt spid="5"/>
                                        </p:tgtEl>
                                        <p:attrNameLst>
                                          <p:attrName>ppt_h</p:attrName>
                                        </p:attrNameLst>
                                      </p:cBhvr>
                                      <p:tavLst>
                                        <p:tav tm="0">
                                          <p:val>
                                            <p:fltVal val="0"/>
                                          </p:val>
                                        </p:tav>
                                        <p:tav tm="100000">
                                          <p:val>
                                            <p:strVal val="#ppt_h"/>
                                          </p:val>
                                        </p:tav>
                                      </p:tavLst>
                                    </p:anim>
                                    <p:animEffect transition="in" filter="fade">
                                      <p:cBhvr>
                                        <p:cTn id="12" dur="1500"/>
                                        <p:tgtEl>
                                          <p:spTgt spid="5"/>
                                        </p:tgtEl>
                                      </p:cBhvr>
                                    </p:animEffect>
                                  </p:childTnLst>
                                </p:cTn>
                              </p:par>
                              <p:par>
                                <p:cTn id="13" presetID="53" presetClass="entr" presetSubtype="16" fill="hold" nodeType="withEffect">
                                  <p:stCondLst>
                                    <p:cond delay="7750"/>
                                  </p:stCondLst>
                                  <p:childTnLst>
                                    <p:set>
                                      <p:cBhvr>
                                        <p:cTn id="14" dur="1" fill="hold">
                                          <p:stCondLst>
                                            <p:cond delay="0"/>
                                          </p:stCondLst>
                                        </p:cTn>
                                        <p:tgtEl>
                                          <p:spTgt spid="8"/>
                                        </p:tgtEl>
                                        <p:attrNameLst>
                                          <p:attrName>style.visibility</p:attrName>
                                        </p:attrNameLst>
                                      </p:cBhvr>
                                      <p:to>
                                        <p:strVal val="visible"/>
                                      </p:to>
                                    </p:set>
                                    <p:anim calcmode="lin" valueType="num">
                                      <p:cBhvr>
                                        <p:cTn id="15" dur="2000" fill="hold"/>
                                        <p:tgtEl>
                                          <p:spTgt spid="8"/>
                                        </p:tgtEl>
                                        <p:attrNameLst>
                                          <p:attrName>ppt_w</p:attrName>
                                        </p:attrNameLst>
                                      </p:cBhvr>
                                      <p:tavLst>
                                        <p:tav tm="0">
                                          <p:val>
                                            <p:fltVal val="0"/>
                                          </p:val>
                                        </p:tav>
                                        <p:tav tm="100000">
                                          <p:val>
                                            <p:strVal val="#ppt_w"/>
                                          </p:val>
                                        </p:tav>
                                      </p:tavLst>
                                    </p:anim>
                                    <p:anim calcmode="lin" valueType="num">
                                      <p:cBhvr>
                                        <p:cTn id="16" dur="2000" fill="hold"/>
                                        <p:tgtEl>
                                          <p:spTgt spid="8"/>
                                        </p:tgtEl>
                                        <p:attrNameLst>
                                          <p:attrName>ppt_h</p:attrName>
                                        </p:attrNameLst>
                                      </p:cBhvr>
                                      <p:tavLst>
                                        <p:tav tm="0">
                                          <p:val>
                                            <p:fltVal val="0"/>
                                          </p:val>
                                        </p:tav>
                                        <p:tav tm="100000">
                                          <p:val>
                                            <p:strVal val="#ppt_h"/>
                                          </p:val>
                                        </p:tav>
                                      </p:tavLst>
                                    </p:anim>
                                    <p:animEffect transition="in" filter="fade">
                                      <p:cBhvr>
                                        <p:cTn id="17" dur="2000"/>
                                        <p:tgtEl>
                                          <p:spTgt spid="8"/>
                                        </p:tgtEl>
                                      </p:cBhvr>
                                    </p:animEffect>
                                  </p:childTnLst>
                                </p:cTn>
                              </p:par>
                              <p:par>
                                <p:cTn id="18" presetID="53" presetClass="entr" presetSubtype="16" fill="hold" nodeType="withEffect">
                                  <p:stCondLst>
                                    <p:cond delay="325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fltVal val="0"/>
                                          </p:val>
                                        </p:tav>
                                        <p:tav tm="100000">
                                          <p:val>
                                            <p:strVal val="#ppt_w"/>
                                          </p:val>
                                        </p:tav>
                                      </p:tavLst>
                                    </p:anim>
                                    <p:anim calcmode="lin" valueType="num">
                                      <p:cBhvr>
                                        <p:cTn id="21" dur="2000" fill="hold"/>
                                        <p:tgtEl>
                                          <p:spTgt spid="7"/>
                                        </p:tgtEl>
                                        <p:attrNameLst>
                                          <p:attrName>ppt_h</p:attrName>
                                        </p:attrNameLst>
                                      </p:cBhvr>
                                      <p:tavLst>
                                        <p:tav tm="0">
                                          <p:val>
                                            <p:fltVal val="0"/>
                                          </p:val>
                                        </p:tav>
                                        <p:tav tm="100000">
                                          <p:val>
                                            <p:strVal val="#ppt_h"/>
                                          </p:val>
                                        </p:tav>
                                      </p:tavLst>
                                    </p:anim>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凸显">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凸显">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凸显">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柏林">
  <a:themeElements>
    <a:clrScheme name="柏林">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柏林">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柏林">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4.xml><?xml version="1.0" encoding="utf-8"?>
<a:theme xmlns:a="http://schemas.openxmlformats.org/drawingml/2006/main" name="1_横版正文">
  <a:themeElements>
    <a:clrScheme name="1_横版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横版正文">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1_横版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横版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横版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横版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横版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横版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横版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横版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横版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横版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横版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横版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横版正文">
  <a:themeElements>
    <a:clrScheme name="横版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横版正文">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横版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横版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横版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横版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横版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横版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横版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横版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横版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横版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横版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横版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1217</TotalTime>
  <Words>1416</Words>
  <Application>Microsoft Office PowerPoint</Application>
  <PresentationFormat>全屏显示(4:3)</PresentationFormat>
  <Paragraphs>81</Paragraphs>
  <Slides>20</Slides>
  <Notes>1</Notes>
  <HiddenSlides>0</HiddenSlides>
  <MMClips>1</MMClips>
  <ScaleCrop>false</ScaleCrop>
  <HeadingPairs>
    <vt:vector size="4" baseType="variant">
      <vt:variant>
        <vt:lpstr>主题</vt:lpstr>
      </vt:variant>
      <vt:variant>
        <vt:i4>5</vt:i4>
      </vt:variant>
      <vt:variant>
        <vt:lpstr>幻灯片标题</vt:lpstr>
      </vt:variant>
      <vt:variant>
        <vt:i4>20</vt:i4>
      </vt:variant>
    </vt:vector>
  </HeadingPairs>
  <TitlesOfParts>
    <vt:vector size="25" baseType="lpstr">
      <vt:lpstr>凸显</vt:lpstr>
      <vt:lpstr>Office 主题​​</vt:lpstr>
      <vt:lpstr>柏林</vt:lpstr>
      <vt:lpstr>1_横版正文</vt:lpstr>
      <vt:lpstr>横版正文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房老师主讲《大学生心理健康教育》课程被评为优秀, 这门课被评为学院精品课。她获得中国心理学会科普委授予2016年度“心理教育工作先进个人”荣誉称号，为学校赢得了荣誉。</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345</cp:revision>
  <dcterms:created xsi:type="dcterms:W3CDTF">2016-04-06T00:16:24Z</dcterms:created>
  <dcterms:modified xsi:type="dcterms:W3CDTF">2018-01-11T03:15:56Z</dcterms:modified>
</cp:coreProperties>
</file>